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sldIdLst>
    <p:sldId id="313" r:id="rId2"/>
    <p:sldId id="289" r:id="rId3"/>
    <p:sldId id="295" r:id="rId4"/>
    <p:sldId id="306" r:id="rId5"/>
    <p:sldId id="257" r:id="rId6"/>
    <p:sldId id="258" r:id="rId7"/>
    <p:sldId id="259" r:id="rId8"/>
    <p:sldId id="270" r:id="rId9"/>
    <p:sldId id="291" r:id="rId10"/>
    <p:sldId id="302" r:id="rId11"/>
    <p:sldId id="303" r:id="rId12"/>
    <p:sldId id="311" r:id="rId13"/>
    <p:sldId id="314" r:id="rId14"/>
    <p:sldId id="307" r:id="rId15"/>
    <p:sldId id="308" r:id="rId16"/>
    <p:sldId id="309" r:id="rId17"/>
    <p:sldId id="265" r:id="rId18"/>
    <p:sldId id="292" r:id="rId19"/>
    <p:sldId id="260" r:id="rId20"/>
    <p:sldId id="266" r:id="rId21"/>
    <p:sldId id="261" r:id="rId22"/>
    <p:sldId id="262" r:id="rId23"/>
    <p:sldId id="263" r:id="rId24"/>
    <p:sldId id="264" r:id="rId25"/>
    <p:sldId id="305" r:id="rId26"/>
    <p:sldId id="312" r:id="rId27"/>
    <p:sldId id="267" r:id="rId28"/>
    <p:sldId id="268" r:id="rId29"/>
    <p:sldId id="269" r:id="rId30"/>
    <p:sldId id="304" r:id="rId31"/>
    <p:sldId id="274" r:id="rId32"/>
    <p:sldId id="273" r:id="rId33"/>
    <p:sldId id="271" r:id="rId34"/>
    <p:sldId id="275" r:id="rId35"/>
    <p:sldId id="277" r:id="rId36"/>
    <p:sldId id="276" r:id="rId37"/>
    <p:sldId id="278" r:id="rId38"/>
    <p:sldId id="301" r:id="rId39"/>
    <p:sldId id="293" r:id="rId40"/>
    <p:sldId id="280" r:id="rId41"/>
    <p:sldId id="281" r:id="rId42"/>
    <p:sldId id="282" r:id="rId43"/>
    <p:sldId id="300" r:id="rId44"/>
    <p:sldId id="283" r:id="rId45"/>
    <p:sldId id="284" r:id="rId46"/>
    <p:sldId id="285" r:id="rId47"/>
    <p:sldId id="298" r:id="rId48"/>
    <p:sldId id="299" r:id="rId49"/>
    <p:sldId id="286" r:id="rId50"/>
    <p:sldId id="287" r:id="rId51"/>
    <p:sldId id="28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2" autoAdjust="0"/>
    <p:restoredTop sz="87067"/>
  </p:normalViewPr>
  <p:slideViewPr>
    <p:cSldViewPr snapToGrid="0">
      <p:cViewPr varScale="1">
        <p:scale>
          <a:sx n="122" d="100"/>
          <a:sy n="122" d="100"/>
        </p:scale>
        <p:origin x="10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78A34-228F-44C8-B6A5-8FB9FF84C6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6A68E0-C8A3-4303-93F6-F958CCBD4B4D}">
      <dgm:prSet/>
      <dgm:spPr/>
      <dgm:t>
        <a:bodyPr/>
        <a:lstStyle/>
        <a:p>
          <a:pPr>
            <a:defRPr cap="all"/>
          </a:pPr>
          <a:r>
            <a:rPr lang="en-US"/>
            <a:t>Use numbers when the field is a number</a:t>
          </a:r>
        </a:p>
      </dgm:t>
    </dgm:pt>
    <dgm:pt modelId="{B25AED89-0774-401E-94F1-C8F3D9363A22}" type="parTrans" cxnId="{4A9397C3-BAC8-4E09-886B-CBEF69A8BB24}">
      <dgm:prSet/>
      <dgm:spPr/>
      <dgm:t>
        <a:bodyPr/>
        <a:lstStyle/>
        <a:p>
          <a:endParaRPr lang="en-US"/>
        </a:p>
      </dgm:t>
    </dgm:pt>
    <dgm:pt modelId="{A8A8D519-62C5-43F8-A019-8D44378346D0}" type="sibTrans" cxnId="{4A9397C3-BAC8-4E09-886B-CBEF69A8BB24}">
      <dgm:prSet/>
      <dgm:spPr/>
      <dgm:t>
        <a:bodyPr/>
        <a:lstStyle/>
        <a:p>
          <a:endParaRPr lang="en-US"/>
        </a:p>
      </dgm:t>
    </dgm:pt>
    <dgm:pt modelId="{AB6DC029-5E1A-4008-B7C5-604AE95841B0}">
      <dgm:prSet/>
      <dgm:spPr/>
      <dgm:t>
        <a:bodyPr/>
        <a:lstStyle/>
        <a:p>
          <a:pPr>
            <a:defRPr cap="all"/>
          </a:pPr>
          <a:r>
            <a:rPr lang="en-US"/>
            <a:t>Use consistently formatted dates</a:t>
          </a:r>
        </a:p>
      </dgm:t>
    </dgm:pt>
    <dgm:pt modelId="{B21C8884-4656-4BD8-8F65-4F9A31948992}" type="parTrans" cxnId="{76B1B36E-6B19-4F7E-B9FB-8F12950D0FB9}">
      <dgm:prSet/>
      <dgm:spPr/>
      <dgm:t>
        <a:bodyPr/>
        <a:lstStyle/>
        <a:p>
          <a:endParaRPr lang="en-US"/>
        </a:p>
      </dgm:t>
    </dgm:pt>
    <dgm:pt modelId="{248911FA-CA5B-45C8-9209-261D86CA802F}" type="sibTrans" cxnId="{76B1B36E-6B19-4F7E-B9FB-8F12950D0FB9}">
      <dgm:prSet/>
      <dgm:spPr/>
      <dgm:t>
        <a:bodyPr/>
        <a:lstStyle/>
        <a:p>
          <a:endParaRPr lang="en-US"/>
        </a:p>
      </dgm:t>
    </dgm:pt>
    <dgm:pt modelId="{7C2E5E43-B154-4488-B6A6-875C4A8D6FE1}">
      <dgm:prSet/>
      <dgm:spPr/>
      <dgm:t>
        <a:bodyPr/>
        <a:lstStyle/>
        <a:p>
          <a:pPr>
            <a:defRPr cap="all"/>
          </a:pPr>
          <a:r>
            <a:rPr lang="en-US"/>
            <a:t>Include the name of units in your field names</a:t>
          </a:r>
        </a:p>
      </dgm:t>
    </dgm:pt>
    <dgm:pt modelId="{EB382FDC-A6B4-4FA5-9B6A-69FD94A0AF05}" type="parTrans" cxnId="{F88671CF-C9E6-496B-BFA4-2DD2F768CB12}">
      <dgm:prSet/>
      <dgm:spPr/>
      <dgm:t>
        <a:bodyPr/>
        <a:lstStyle/>
        <a:p>
          <a:endParaRPr lang="en-US"/>
        </a:p>
      </dgm:t>
    </dgm:pt>
    <dgm:pt modelId="{5D025A57-F651-431E-ACB9-76EC3030E7FF}" type="sibTrans" cxnId="{F88671CF-C9E6-496B-BFA4-2DD2F768CB12}">
      <dgm:prSet/>
      <dgm:spPr/>
      <dgm:t>
        <a:bodyPr/>
        <a:lstStyle/>
        <a:p>
          <a:endParaRPr lang="en-US"/>
        </a:p>
      </dgm:t>
    </dgm:pt>
    <dgm:pt modelId="{2FBBA3BB-189D-4EBE-A31A-3A328B3EDC76}">
      <dgm:prSet/>
      <dgm:spPr/>
      <dgm:t>
        <a:bodyPr/>
        <a:lstStyle/>
        <a:p>
          <a:pPr>
            <a:defRPr cap="all"/>
          </a:pPr>
          <a:r>
            <a:rPr lang="en-US"/>
            <a:t>Flatten your messages and avoid unnecessary wrappers</a:t>
          </a:r>
        </a:p>
      </dgm:t>
    </dgm:pt>
    <dgm:pt modelId="{B925CC5E-E29E-4E5E-ACAD-2190F5F4A049}" type="parTrans" cxnId="{AE3CCDAA-46CF-41F8-9F39-87A2FB5356CD}">
      <dgm:prSet/>
      <dgm:spPr/>
      <dgm:t>
        <a:bodyPr/>
        <a:lstStyle/>
        <a:p>
          <a:endParaRPr lang="en-US"/>
        </a:p>
      </dgm:t>
    </dgm:pt>
    <dgm:pt modelId="{7372ECA7-DB38-4FE8-A484-20CF9F027916}" type="sibTrans" cxnId="{AE3CCDAA-46CF-41F8-9F39-87A2FB5356CD}">
      <dgm:prSet/>
      <dgm:spPr/>
      <dgm:t>
        <a:bodyPr/>
        <a:lstStyle/>
        <a:p>
          <a:endParaRPr lang="en-US"/>
        </a:p>
      </dgm:t>
    </dgm:pt>
    <dgm:pt modelId="{BF716468-8CB0-421A-93D2-D0A48B97E1C6}" type="pres">
      <dgm:prSet presAssocID="{C6678A34-228F-44C8-B6A5-8FB9FF84C644}" presName="root" presStyleCnt="0">
        <dgm:presLayoutVars>
          <dgm:dir/>
          <dgm:resizeHandles val="exact"/>
        </dgm:presLayoutVars>
      </dgm:prSet>
      <dgm:spPr/>
    </dgm:pt>
    <dgm:pt modelId="{3C7E9616-3727-4D94-818E-8AD3F51C7670}" type="pres">
      <dgm:prSet presAssocID="{306A68E0-C8A3-4303-93F6-F958CCBD4B4D}" presName="compNode" presStyleCnt="0"/>
      <dgm:spPr/>
    </dgm:pt>
    <dgm:pt modelId="{E3243AF2-EA65-4D1A-9B8E-E5D0BAE247B7}" type="pres">
      <dgm:prSet presAssocID="{306A68E0-C8A3-4303-93F6-F958CCBD4B4D}" presName="iconBgRect" presStyleLbl="bgShp" presStyleIdx="0" presStyleCnt="4"/>
      <dgm:spPr/>
    </dgm:pt>
    <dgm:pt modelId="{03F5007E-489B-403C-A6EB-3F960A4D0B31}" type="pres">
      <dgm:prSet presAssocID="{306A68E0-C8A3-4303-93F6-F958CCBD4B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21713-0664-456E-BDFD-0E19F1657F7F}" type="pres">
      <dgm:prSet presAssocID="{306A68E0-C8A3-4303-93F6-F958CCBD4B4D}" presName="spaceRect" presStyleCnt="0"/>
      <dgm:spPr/>
    </dgm:pt>
    <dgm:pt modelId="{59B6C411-1E50-41F0-BDF8-5EAA2B6618A4}" type="pres">
      <dgm:prSet presAssocID="{306A68E0-C8A3-4303-93F6-F958CCBD4B4D}" presName="textRect" presStyleLbl="revTx" presStyleIdx="0" presStyleCnt="4">
        <dgm:presLayoutVars>
          <dgm:chMax val="1"/>
          <dgm:chPref val="1"/>
        </dgm:presLayoutVars>
      </dgm:prSet>
      <dgm:spPr/>
    </dgm:pt>
    <dgm:pt modelId="{97EBECCD-B1F3-453A-8DCE-22CBEE8BB94E}" type="pres">
      <dgm:prSet presAssocID="{A8A8D519-62C5-43F8-A019-8D44378346D0}" presName="sibTrans" presStyleCnt="0"/>
      <dgm:spPr/>
    </dgm:pt>
    <dgm:pt modelId="{CE717C79-D27A-4FEC-A6AD-422D83A14BCE}" type="pres">
      <dgm:prSet presAssocID="{AB6DC029-5E1A-4008-B7C5-604AE95841B0}" presName="compNode" presStyleCnt="0"/>
      <dgm:spPr/>
    </dgm:pt>
    <dgm:pt modelId="{B33AA89B-32EC-49AC-9820-0B4F09CA6F47}" type="pres">
      <dgm:prSet presAssocID="{AB6DC029-5E1A-4008-B7C5-604AE95841B0}" presName="iconBgRect" presStyleLbl="bgShp" presStyleIdx="1" presStyleCnt="4"/>
      <dgm:spPr/>
    </dgm:pt>
    <dgm:pt modelId="{8A2F2940-2F27-453D-A45F-917C49BCD932}" type="pres">
      <dgm:prSet presAssocID="{AB6DC029-5E1A-4008-B7C5-604AE95841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54C3B4EA-35A8-4937-9D98-9E969244B9C6}" type="pres">
      <dgm:prSet presAssocID="{AB6DC029-5E1A-4008-B7C5-604AE95841B0}" presName="spaceRect" presStyleCnt="0"/>
      <dgm:spPr/>
    </dgm:pt>
    <dgm:pt modelId="{1DE806AD-8195-4542-AEB9-98593609DC43}" type="pres">
      <dgm:prSet presAssocID="{AB6DC029-5E1A-4008-B7C5-604AE95841B0}" presName="textRect" presStyleLbl="revTx" presStyleIdx="1" presStyleCnt="4">
        <dgm:presLayoutVars>
          <dgm:chMax val="1"/>
          <dgm:chPref val="1"/>
        </dgm:presLayoutVars>
      </dgm:prSet>
      <dgm:spPr/>
    </dgm:pt>
    <dgm:pt modelId="{2D5A76E0-F3D4-45D5-A337-BD06CA1401D3}" type="pres">
      <dgm:prSet presAssocID="{248911FA-CA5B-45C8-9209-261D86CA802F}" presName="sibTrans" presStyleCnt="0"/>
      <dgm:spPr/>
    </dgm:pt>
    <dgm:pt modelId="{93B0EA37-A1BA-4DBD-957E-D340310592E1}" type="pres">
      <dgm:prSet presAssocID="{7C2E5E43-B154-4488-B6A6-875C4A8D6FE1}" presName="compNode" presStyleCnt="0"/>
      <dgm:spPr/>
    </dgm:pt>
    <dgm:pt modelId="{91B4AE78-99C0-4F3F-BC67-530F39E72B1D}" type="pres">
      <dgm:prSet presAssocID="{7C2E5E43-B154-4488-B6A6-875C4A8D6FE1}" presName="iconBgRect" presStyleLbl="bgShp" presStyleIdx="2" presStyleCnt="4"/>
      <dgm:spPr/>
    </dgm:pt>
    <dgm:pt modelId="{B3CBEBA3-C0F6-45F6-8FF7-4D6FA50A9123}" type="pres">
      <dgm:prSet presAssocID="{7C2E5E43-B154-4488-B6A6-875C4A8D6F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613E208-649A-4C39-976A-8847853A1184}" type="pres">
      <dgm:prSet presAssocID="{7C2E5E43-B154-4488-B6A6-875C4A8D6FE1}" presName="spaceRect" presStyleCnt="0"/>
      <dgm:spPr/>
    </dgm:pt>
    <dgm:pt modelId="{61FC120A-4369-431F-9C56-4861C19B9198}" type="pres">
      <dgm:prSet presAssocID="{7C2E5E43-B154-4488-B6A6-875C4A8D6FE1}" presName="textRect" presStyleLbl="revTx" presStyleIdx="2" presStyleCnt="4">
        <dgm:presLayoutVars>
          <dgm:chMax val="1"/>
          <dgm:chPref val="1"/>
        </dgm:presLayoutVars>
      </dgm:prSet>
      <dgm:spPr/>
    </dgm:pt>
    <dgm:pt modelId="{91942C8B-0E0E-497E-90CF-14A4D80EF8A8}" type="pres">
      <dgm:prSet presAssocID="{5D025A57-F651-431E-ACB9-76EC3030E7FF}" presName="sibTrans" presStyleCnt="0"/>
      <dgm:spPr/>
    </dgm:pt>
    <dgm:pt modelId="{033D283D-1327-4DA9-BC75-E49E13DCD52F}" type="pres">
      <dgm:prSet presAssocID="{2FBBA3BB-189D-4EBE-A31A-3A328B3EDC76}" presName="compNode" presStyleCnt="0"/>
      <dgm:spPr/>
    </dgm:pt>
    <dgm:pt modelId="{F3DB0766-7C63-4C01-B7B4-1FE2900565E9}" type="pres">
      <dgm:prSet presAssocID="{2FBBA3BB-189D-4EBE-A31A-3A328B3EDC76}" presName="iconBgRect" presStyleLbl="bgShp" presStyleIdx="3" presStyleCnt="4"/>
      <dgm:spPr/>
    </dgm:pt>
    <dgm:pt modelId="{2DE53A43-F868-4904-BA8A-19F598D22AD5}" type="pres">
      <dgm:prSet presAssocID="{2FBBA3BB-189D-4EBE-A31A-3A328B3EDC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C24429A2-8DC5-40BB-9B9D-2DAE3E701613}" type="pres">
      <dgm:prSet presAssocID="{2FBBA3BB-189D-4EBE-A31A-3A328B3EDC76}" presName="spaceRect" presStyleCnt="0"/>
      <dgm:spPr/>
    </dgm:pt>
    <dgm:pt modelId="{7EF61B53-CA8D-4438-8CD6-9CDD21A2F5B4}" type="pres">
      <dgm:prSet presAssocID="{2FBBA3BB-189D-4EBE-A31A-3A328B3EDC76}" presName="textRect" presStyleLbl="revTx" presStyleIdx="3" presStyleCnt="4">
        <dgm:presLayoutVars>
          <dgm:chMax val="1"/>
          <dgm:chPref val="1"/>
        </dgm:presLayoutVars>
      </dgm:prSet>
      <dgm:spPr/>
    </dgm:pt>
  </dgm:ptLst>
  <dgm:cxnLst>
    <dgm:cxn modelId="{32C1F529-4239-4CE1-A1B4-C726D7BDBE8D}" type="presOf" srcId="{C6678A34-228F-44C8-B6A5-8FB9FF84C644}" destId="{BF716468-8CB0-421A-93D2-D0A48B97E1C6}" srcOrd="0" destOrd="0" presId="urn:microsoft.com/office/officeart/2018/5/layout/IconCircleLabelList"/>
    <dgm:cxn modelId="{AF202967-3ADF-449B-A95D-B66726E43DBE}" type="presOf" srcId="{306A68E0-C8A3-4303-93F6-F958CCBD4B4D}" destId="{59B6C411-1E50-41F0-BDF8-5EAA2B6618A4}" srcOrd="0" destOrd="0" presId="urn:microsoft.com/office/officeart/2018/5/layout/IconCircleLabelList"/>
    <dgm:cxn modelId="{76B1B36E-6B19-4F7E-B9FB-8F12950D0FB9}" srcId="{C6678A34-228F-44C8-B6A5-8FB9FF84C644}" destId="{AB6DC029-5E1A-4008-B7C5-604AE95841B0}" srcOrd="1" destOrd="0" parTransId="{B21C8884-4656-4BD8-8F65-4F9A31948992}" sibTransId="{248911FA-CA5B-45C8-9209-261D86CA802F}"/>
    <dgm:cxn modelId="{179B0774-68DE-431B-9A05-035EF6ADEB11}" type="presOf" srcId="{AB6DC029-5E1A-4008-B7C5-604AE95841B0}" destId="{1DE806AD-8195-4542-AEB9-98593609DC43}" srcOrd="0" destOrd="0" presId="urn:microsoft.com/office/officeart/2018/5/layout/IconCircleLabelList"/>
    <dgm:cxn modelId="{AE3CCDAA-46CF-41F8-9F39-87A2FB5356CD}" srcId="{C6678A34-228F-44C8-B6A5-8FB9FF84C644}" destId="{2FBBA3BB-189D-4EBE-A31A-3A328B3EDC76}" srcOrd="3" destOrd="0" parTransId="{B925CC5E-E29E-4E5E-ACAD-2190F5F4A049}" sibTransId="{7372ECA7-DB38-4FE8-A484-20CF9F027916}"/>
    <dgm:cxn modelId="{4A9397C3-BAC8-4E09-886B-CBEF69A8BB24}" srcId="{C6678A34-228F-44C8-B6A5-8FB9FF84C644}" destId="{306A68E0-C8A3-4303-93F6-F958CCBD4B4D}" srcOrd="0" destOrd="0" parTransId="{B25AED89-0774-401E-94F1-C8F3D9363A22}" sibTransId="{A8A8D519-62C5-43F8-A019-8D44378346D0}"/>
    <dgm:cxn modelId="{614B34C9-51A5-4319-A101-19CD96B435BB}" type="presOf" srcId="{2FBBA3BB-189D-4EBE-A31A-3A328B3EDC76}" destId="{7EF61B53-CA8D-4438-8CD6-9CDD21A2F5B4}" srcOrd="0" destOrd="0" presId="urn:microsoft.com/office/officeart/2018/5/layout/IconCircleLabelList"/>
    <dgm:cxn modelId="{F88671CF-C9E6-496B-BFA4-2DD2F768CB12}" srcId="{C6678A34-228F-44C8-B6A5-8FB9FF84C644}" destId="{7C2E5E43-B154-4488-B6A6-875C4A8D6FE1}" srcOrd="2" destOrd="0" parTransId="{EB382FDC-A6B4-4FA5-9B6A-69FD94A0AF05}" sibTransId="{5D025A57-F651-431E-ACB9-76EC3030E7FF}"/>
    <dgm:cxn modelId="{A3DEA3E0-5B0E-4D26-ACFD-9A457E4B610A}" type="presOf" srcId="{7C2E5E43-B154-4488-B6A6-875C4A8D6FE1}" destId="{61FC120A-4369-431F-9C56-4861C19B9198}" srcOrd="0" destOrd="0" presId="urn:microsoft.com/office/officeart/2018/5/layout/IconCircleLabelList"/>
    <dgm:cxn modelId="{B0FAFC95-A59B-4755-9E1D-E96F5B6B1EB5}" type="presParOf" srcId="{BF716468-8CB0-421A-93D2-D0A48B97E1C6}" destId="{3C7E9616-3727-4D94-818E-8AD3F51C7670}" srcOrd="0" destOrd="0" presId="urn:microsoft.com/office/officeart/2018/5/layout/IconCircleLabelList"/>
    <dgm:cxn modelId="{CF26D82C-5BD7-4127-8E88-4AEF397ACFE8}" type="presParOf" srcId="{3C7E9616-3727-4D94-818E-8AD3F51C7670}" destId="{E3243AF2-EA65-4D1A-9B8E-E5D0BAE247B7}" srcOrd="0" destOrd="0" presId="urn:microsoft.com/office/officeart/2018/5/layout/IconCircleLabelList"/>
    <dgm:cxn modelId="{22687DA5-B72D-49A2-AB04-D046D24258BD}" type="presParOf" srcId="{3C7E9616-3727-4D94-818E-8AD3F51C7670}" destId="{03F5007E-489B-403C-A6EB-3F960A4D0B31}" srcOrd="1" destOrd="0" presId="urn:microsoft.com/office/officeart/2018/5/layout/IconCircleLabelList"/>
    <dgm:cxn modelId="{EC10CDFB-C26D-4B5D-8B8B-E2B85B15B5E4}" type="presParOf" srcId="{3C7E9616-3727-4D94-818E-8AD3F51C7670}" destId="{B8521713-0664-456E-BDFD-0E19F1657F7F}" srcOrd="2" destOrd="0" presId="urn:microsoft.com/office/officeart/2018/5/layout/IconCircleLabelList"/>
    <dgm:cxn modelId="{8E3B8ECE-EE36-4D3E-9894-1D24A0745943}" type="presParOf" srcId="{3C7E9616-3727-4D94-818E-8AD3F51C7670}" destId="{59B6C411-1E50-41F0-BDF8-5EAA2B6618A4}" srcOrd="3" destOrd="0" presId="urn:microsoft.com/office/officeart/2018/5/layout/IconCircleLabelList"/>
    <dgm:cxn modelId="{3C0E5B03-B70E-45BB-8F1C-A9735A87FD70}" type="presParOf" srcId="{BF716468-8CB0-421A-93D2-D0A48B97E1C6}" destId="{97EBECCD-B1F3-453A-8DCE-22CBEE8BB94E}" srcOrd="1" destOrd="0" presId="urn:microsoft.com/office/officeart/2018/5/layout/IconCircleLabelList"/>
    <dgm:cxn modelId="{87AA1E00-027E-450E-BF82-F1C6C3F7BD54}" type="presParOf" srcId="{BF716468-8CB0-421A-93D2-D0A48B97E1C6}" destId="{CE717C79-D27A-4FEC-A6AD-422D83A14BCE}" srcOrd="2" destOrd="0" presId="urn:microsoft.com/office/officeart/2018/5/layout/IconCircleLabelList"/>
    <dgm:cxn modelId="{20932271-502C-49FE-B724-C66B00DE31F6}" type="presParOf" srcId="{CE717C79-D27A-4FEC-A6AD-422D83A14BCE}" destId="{B33AA89B-32EC-49AC-9820-0B4F09CA6F47}" srcOrd="0" destOrd="0" presId="urn:microsoft.com/office/officeart/2018/5/layout/IconCircleLabelList"/>
    <dgm:cxn modelId="{8C726426-A579-4402-BCB8-76EAA715124B}" type="presParOf" srcId="{CE717C79-D27A-4FEC-A6AD-422D83A14BCE}" destId="{8A2F2940-2F27-453D-A45F-917C49BCD932}" srcOrd="1" destOrd="0" presId="urn:microsoft.com/office/officeart/2018/5/layout/IconCircleLabelList"/>
    <dgm:cxn modelId="{95E73440-BEDA-4633-983C-CAE87169B6B9}" type="presParOf" srcId="{CE717C79-D27A-4FEC-A6AD-422D83A14BCE}" destId="{54C3B4EA-35A8-4937-9D98-9E969244B9C6}" srcOrd="2" destOrd="0" presId="urn:microsoft.com/office/officeart/2018/5/layout/IconCircleLabelList"/>
    <dgm:cxn modelId="{4DA3EB7C-CC66-4CFB-8125-60921C9F5303}" type="presParOf" srcId="{CE717C79-D27A-4FEC-A6AD-422D83A14BCE}" destId="{1DE806AD-8195-4542-AEB9-98593609DC43}" srcOrd="3" destOrd="0" presId="urn:microsoft.com/office/officeart/2018/5/layout/IconCircleLabelList"/>
    <dgm:cxn modelId="{1AC09F54-146C-4080-B19F-396DA6DCAFEB}" type="presParOf" srcId="{BF716468-8CB0-421A-93D2-D0A48B97E1C6}" destId="{2D5A76E0-F3D4-45D5-A337-BD06CA1401D3}" srcOrd="3" destOrd="0" presId="urn:microsoft.com/office/officeart/2018/5/layout/IconCircleLabelList"/>
    <dgm:cxn modelId="{F868B334-7032-4853-B131-682E390E05E5}" type="presParOf" srcId="{BF716468-8CB0-421A-93D2-D0A48B97E1C6}" destId="{93B0EA37-A1BA-4DBD-957E-D340310592E1}" srcOrd="4" destOrd="0" presId="urn:microsoft.com/office/officeart/2018/5/layout/IconCircleLabelList"/>
    <dgm:cxn modelId="{EC585D19-7EF2-49E3-9AB9-B6E24C5CBB09}" type="presParOf" srcId="{93B0EA37-A1BA-4DBD-957E-D340310592E1}" destId="{91B4AE78-99C0-4F3F-BC67-530F39E72B1D}" srcOrd="0" destOrd="0" presId="urn:microsoft.com/office/officeart/2018/5/layout/IconCircleLabelList"/>
    <dgm:cxn modelId="{6F77A823-3CD8-4D70-A06F-F9F5DC7B53CC}" type="presParOf" srcId="{93B0EA37-A1BA-4DBD-957E-D340310592E1}" destId="{B3CBEBA3-C0F6-45F6-8FF7-4D6FA50A9123}" srcOrd="1" destOrd="0" presId="urn:microsoft.com/office/officeart/2018/5/layout/IconCircleLabelList"/>
    <dgm:cxn modelId="{129CFA2E-0B5E-4627-A91B-8C5D9113F88D}" type="presParOf" srcId="{93B0EA37-A1BA-4DBD-957E-D340310592E1}" destId="{B613E208-649A-4C39-976A-8847853A1184}" srcOrd="2" destOrd="0" presId="urn:microsoft.com/office/officeart/2018/5/layout/IconCircleLabelList"/>
    <dgm:cxn modelId="{EF289E0B-25A2-4668-80E1-A13BE6D57388}" type="presParOf" srcId="{93B0EA37-A1BA-4DBD-957E-D340310592E1}" destId="{61FC120A-4369-431F-9C56-4861C19B9198}" srcOrd="3" destOrd="0" presId="urn:microsoft.com/office/officeart/2018/5/layout/IconCircleLabelList"/>
    <dgm:cxn modelId="{8803553B-94F7-4E50-AA2A-B31DEA6A96B0}" type="presParOf" srcId="{BF716468-8CB0-421A-93D2-D0A48B97E1C6}" destId="{91942C8B-0E0E-497E-90CF-14A4D80EF8A8}" srcOrd="5" destOrd="0" presId="urn:microsoft.com/office/officeart/2018/5/layout/IconCircleLabelList"/>
    <dgm:cxn modelId="{0F1906D1-517A-4AD0-A7A8-5AC58217C76D}" type="presParOf" srcId="{BF716468-8CB0-421A-93D2-D0A48B97E1C6}" destId="{033D283D-1327-4DA9-BC75-E49E13DCD52F}" srcOrd="6" destOrd="0" presId="urn:microsoft.com/office/officeart/2018/5/layout/IconCircleLabelList"/>
    <dgm:cxn modelId="{AB735621-DC9A-4DF9-99D0-4DDDA0C9BCCE}" type="presParOf" srcId="{033D283D-1327-4DA9-BC75-E49E13DCD52F}" destId="{F3DB0766-7C63-4C01-B7B4-1FE2900565E9}" srcOrd="0" destOrd="0" presId="urn:microsoft.com/office/officeart/2018/5/layout/IconCircleLabelList"/>
    <dgm:cxn modelId="{F32496AE-7334-400F-9B8A-C88F9AF3379F}" type="presParOf" srcId="{033D283D-1327-4DA9-BC75-E49E13DCD52F}" destId="{2DE53A43-F868-4904-BA8A-19F598D22AD5}" srcOrd="1" destOrd="0" presId="urn:microsoft.com/office/officeart/2018/5/layout/IconCircleLabelList"/>
    <dgm:cxn modelId="{2E8C0BC4-5A21-47C1-B3D8-E89200D9DCD4}" type="presParOf" srcId="{033D283D-1327-4DA9-BC75-E49E13DCD52F}" destId="{C24429A2-8DC5-40BB-9B9D-2DAE3E701613}" srcOrd="2" destOrd="0" presId="urn:microsoft.com/office/officeart/2018/5/layout/IconCircleLabelList"/>
    <dgm:cxn modelId="{700A1BA3-B2AF-40F5-A55E-DB8F84BC17DE}" type="presParOf" srcId="{033D283D-1327-4DA9-BC75-E49E13DCD52F}" destId="{7EF61B53-CA8D-4438-8CD6-9CDD21A2F5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43AF2-EA65-4D1A-9B8E-E5D0BAE247B7}">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5007E-489B-403C-A6EB-3F960A4D0B31}">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B6C411-1E50-41F0-BDF8-5EAA2B6618A4}">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numbers when the field is a number</a:t>
          </a:r>
        </a:p>
      </dsp:txBody>
      <dsp:txXfrm>
        <a:off x="137302" y="2497889"/>
        <a:ext cx="2376871" cy="720000"/>
      </dsp:txXfrm>
    </dsp:sp>
    <dsp:sp modelId="{B33AA89B-32EC-49AC-9820-0B4F09CA6F47}">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F2940-2F27-453D-A45F-917C49BCD932}">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806AD-8195-4542-AEB9-98593609DC43}">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Use consistently formatted dates</a:t>
          </a:r>
        </a:p>
      </dsp:txBody>
      <dsp:txXfrm>
        <a:off x="2930126" y="2497889"/>
        <a:ext cx="2376871" cy="720000"/>
      </dsp:txXfrm>
    </dsp:sp>
    <dsp:sp modelId="{91B4AE78-99C0-4F3F-BC67-530F39E72B1D}">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BEBA3-C0F6-45F6-8FF7-4D6FA50A9123}">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FC120A-4369-431F-9C56-4861C19B9198}">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Include the name of units in your field names</a:t>
          </a:r>
        </a:p>
      </dsp:txBody>
      <dsp:txXfrm>
        <a:off x="5722951" y="2497889"/>
        <a:ext cx="2376871" cy="720000"/>
      </dsp:txXfrm>
    </dsp:sp>
    <dsp:sp modelId="{F3DB0766-7C63-4C01-B7B4-1FE2900565E9}">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53A43-F868-4904-BA8A-19F598D22AD5}">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F61B53-CA8D-4438-8CD6-9CDD21A2F5B4}">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Flatten your messages and avoid unnecessary wrappers</a:t>
          </a:r>
        </a:p>
      </dsp:txBody>
      <dsp:txXfrm>
        <a:off x="8515775" y="2497889"/>
        <a:ext cx="2376871"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132DE-5FEC-4F26-88E8-8D40D848BEE9}" type="datetimeFigureOut">
              <a:rPr lang="en-US" smtClean="0"/>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0A6A-1F17-4511-98EE-0458E1C0198E}" type="slidenum">
              <a:rPr lang="en-US" smtClean="0"/>
              <a:t>‹#›</a:t>
            </a:fld>
            <a:endParaRPr lang="en-US"/>
          </a:p>
        </p:txBody>
      </p:sp>
    </p:spTree>
    <p:extLst>
      <p:ext uri="{BB962C8B-B14F-4D97-AF65-F5344CB8AC3E}">
        <p14:creationId xmlns:p14="http://schemas.microsoft.com/office/powerpoint/2010/main" val="2036142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a:t>
            </a:fld>
            <a:endParaRPr lang="en-US"/>
          </a:p>
        </p:txBody>
      </p:sp>
    </p:spTree>
    <p:extLst>
      <p:ext uri="{BB962C8B-B14F-4D97-AF65-F5344CB8AC3E}">
        <p14:creationId xmlns:p14="http://schemas.microsoft.com/office/powerpoint/2010/main" val="2157919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18</a:t>
            </a:fld>
            <a:endParaRPr lang="en-US"/>
          </a:p>
        </p:txBody>
      </p:sp>
    </p:spTree>
    <p:extLst>
      <p:ext uri="{BB962C8B-B14F-4D97-AF65-F5344CB8AC3E}">
        <p14:creationId xmlns:p14="http://schemas.microsoft.com/office/powerpoint/2010/main" val="41635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our tools, lets get building</a:t>
            </a:r>
          </a:p>
        </p:txBody>
      </p:sp>
      <p:sp>
        <p:nvSpPr>
          <p:cNvPr id="4" name="Slide Number Placeholder 3"/>
          <p:cNvSpPr>
            <a:spLocks noGrp="1"/>
          </p:cNvSpPr>
          <p:nvPr>
            <p:ph type="sldNum" sz="quarter" idx="5"/>
          </p:nvPr>
        </p:nvSpPr>
        <p:spPr/>
        <p:txBody>
          <a:bodyPr/>
          <a:lstStyle/>
          <a:p>
            <a:fld id="{05EE0A6A-1F17-4511-98EE-0458E1C0198E}" type="slidenum">
              <a:rPr lang="en-US" smtClean="0"/>
              <a:t>19</a:t>
            </a:fld>
            <a:endParaRPr lang="en-US"/>
          </a:p>
        </p:txBody>
      </p:sp>
    </p:spTree>
    <p:extLst>
      <p:ext uri="{BB962C8B-B14F-4D97-AF65-F5344CB8AC3E}">
        <p14:creationId xmlns:p14="http://schemas.microsoft.com/office/powerpoint/2010/main" val="96258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20</a:t>
            </a:fld>
            <a:endParaRPr lang="en-US"/>
          </a:p>
        </p:txBody>
      </p:sp>
    </p:spTree>
    <p:extLst>
      <p:ext uri="{BB962C8B-B14F-4D97-AF65-F5344CB8AC3E}">
        <p14:creationId xmlns:p14="http://schemas.microsoft.com/office/powerpoint/2010/main" val="1344471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people to use our APIs and we do want that then the place to start is with good documentation. When I started programming Java was hot stuff and the docs for it were really good, considering it was 2000 and most people were still crawling out of the primordial ooze. </a:t>
            </a:r>
          </a:p>
        </p:txBody>
      </p:sp>
      <p:sp>
        <p:nvSpPr>
          <p:cNvPr id="4" name="Slide Number Placeholder 3"/>
          <p:cNvSpPr>
            <a:spLocks noGrp="1"/>
          </p:cNvSpPr>
          <p:nvPr>
            <p:ph type="sldNum" sz="quarter" idx="5"/>
          </p:nvPr>
        </p:nvSpPr>
        <p:spPr/>
        <p:txBody>
          <a:bodyPr/>
          <a:lstStyle/>
          <a:p>
            <a:fld id="{05EE0A6A-1F17-4511-98EE-0458E1C0198E}" type="slidenum">
              <a:rPr lang="en-US" smtClean="0"/>
              <a:t>21</a:t>
            </a:fld>
            <a:endParaRPr lang="en-US"/>
          </a:p>
        </p:txBody>
      </p:sp>
    </p:spTree>
    <p:extLst>
      <p:ext uri="{BB962C8B-B14F-4D97-AF65-F5344CB8AC3E}">
        <p14:creationId xmlns:p14="http://schemas.microsoft.com/office/powerpoint/2010/main" val="359031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leading industry standard is a specification called open </a:t>
            </a:r>
            <a:r>
              <a:rPr lang="en-US" dirty="0" err="1"/>
              <a:t>api</a:t>
            </a:r>
            <a:r>
              <a:rPr lang="en-US" dirty="0"/>
              <a:t>. It was called swagger which I felt was a way better name. open </a:t>
            </a:r>
            <a:r>
              <a:rPr lang="en-US" dirty="0" err="1"/>
              <a:t>api</a:t>
            </a:r>
            <a:r>
              <a:rPr lang="en-US" dirty="0"/>
              <a:t> is a way of documenting your </a:t>
            </a:r>
            <a:r>
              <a:rPr lang="en-US" dirty="0" err="1"/>
              <a:t>apis</a:t>
            </a:r>
            <a:r>
              <a:rPr lang="en-US" dirty="0"/>
              <a:t> in a way that can be used both by humans and by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22</a:t>
            </a:fld>
            <a:endParaRPr lang="en-US"/>
          </a:p>
        </p:txBody>
      </p:sp>
    </p:spTree>
    <p:extLst>
      <p:ext uri="{BB962C8B-B14F-4D97-AF65-F5344CB8AC3E}">
        <p14:creationId xmlns:p14="http://schemas.microsoft.com/office/powerpoint/2010/main" val="16193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UI reads open </a:t>
            </a:r>
            <a:r>
              <a:rPr lang="en-US" dirty="0" err="1"/>
              <a:t>api</a:t>
            </a:r>
            <a:r>
              <a:rPr lang="en-US" dirty="0"/>
              <a:t> files and displays a handy visualization of each resource and the operations that you can perform on them</a:t>
            </a:r>
          </a:p>
        </p:txBody>
      </p:sp>
      <p:sp>
        <p:nvSpPr>
          <p:cNvPr id="4" name="Slide Number Placeholder 3"/>
          <p:cNvSpPr>
            <a:spLocks noGrp="1"/>
          </p:cNvSpPr>
          <p:nvPr>
            <p:ph type="sldNum" sz="quarter" idx="5"/>
          </p:nvPr>
        </p:nvSpPr>
        <p:spPr/>
        <p:txBody>
          <a:bodyPr/>
          <a:lstStyle/>
          <a:p>
            <a:fld id="{05EE0A6A-1F17-4511-98EE-0458E1C0198E}" type="slidenum">
              <a:rPr lang="en-US" smtClean="0"/>
              <a:t>23</a:t>
            </a:fld>
            <a:endParaRPr lang="en-US"/>
          </a:p>
        </p:txBody>
      </p:sp>
    </p:spTree>
    <p:extLst>
      <p:ext uri="{BB962C8B-B14F-4D97-AF65-F5344CB8AC3E}">
        <p14:creationId xmlns:p14="http://schemas.microsoft.com/office/powerpoint/2010/main" val="3720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into one method we can see a sample body, the responses and parameters. You can even click on the try it out button to execute the </a:t>
            </a:r>
            <a:r>
              <a:rPr lang="en-US" dirty="0" err="1"/>
              <a:t>api</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24</a:t>
            </a:fld>
            <a:endParaRPr lang="en-US"/>
          </a:p>
        </p:txBody>
      </p:sp>
    </p:spTree>
    <p:extLst>
      <p:ext uri="{BB962C8B-B14F-4D97-AF65-F5344CB8AC3E}">
        <p14:creationId xmlns:p14="http://schemas.microsoft.com/office/powerpoint/2010/main" val="1051625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25</a:t>
            </a:fld>
            <a:endParaRPr lang="en-US"/>
          </a:p>
        </p:txBody>
      </p:sp>
    </p:spTree>
    <p:extLst>
      <p:ext uri="{BB962C8B-B14F-4D97-AF65-F5344CB8AC3E}">
        <p14:creationId xmlns:p14="http://schemas.microsoft.com/office/powerpoint/2010/main" val="418745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something I commonly see in APIs: incorrect use of status codes</a:t>
            </a:r>
          </a:p>
        </p:txBody>
      </p:sp>
      <p:sp>
        <p:nvSpPr>
          <p:cNvPr id="4" name="Slide Number Placeholder 3"/>
          <p:cNvSpPr>
            <a:spLocks noGrp="1"/>
          </p:cNvSpPr>
          <p:nvPr>
            <p:ph type="sldNum" sz="quarter" idx="5"/>
          </p:nvPr>
        </p:nvSpPr>
        <p:spPr/>
        <p:txBody>
          <a:bodyPr/>
          <a:lstStyle/>
          <a:p>
            <a:fld id="{05EE0A6A-1F17-4511-98EE-0458E1C0198E}" type="slidenum">
              <a:rPr lang="en-US" smtClean="0"/>
              <a:t>26</a:t>
            </a:fld>
            <a:endParaRPr lang="en-US"/>
          </a:p>
        </p:txBody>
      </p:sp>
    </p:spTree>
    <p:extLst>
      <p:ext uri="{BB962C8B-B14F-4D97-AF65-F5344CB8AC3E}">
        <p14:creationId xmlns:p14="http://schemas.microsoft.com/office/powerpoint/2010/main" val="42844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Error Handler Middleware</a:t>
            </a:r>
          </a:p>
          <a:p>
            <a:pPr marL="228600" indent="-228600">
              <a:buAutoNum type="arabicPeriod"/>
            </a:pPr>
            <a:r>
              <a:rPr lang="en-US" dirty="0"/>
              <a:t>Add controller info on what errors will be returned (annotate)</a:t>
            </a:r>
          </a:p>
        </p:txBody>
      </p:sp>
      <p:sp>
        <p:nvSpPr>
          <p:cNvPr id="4" name="Slide Number Placeholder 3"/>
          <p:cNvSpPr>
            <a:spLocks noGrp="1"/>
          </p:cNvSpPr>
          <p:nvPr>
            <p:ph type="sldNum" sz="quarter" idx="5"/>
          </p:nvPr>
        </p:nvSpPr>
        <p:spPr/>
        <p:txBody>
          <a:bodyPr/>
          <a:lstStyle/>
          <a:p>
            <a:fld id="{05EE0A6A-1F17-4511-98EE-0458E1C0198E}" type="slidenum">
              <a:rPr lang="en-US" smtClean="0"/>
              <a:t>29</a:t>
            </a:fld>
            <a:endParaRPr lang="en-US"/>
          </a:p>
        </p:txBody>
      </p:sp>
    </p:spTree>
    <p:extLst>
      <p:ext uri="{BB962C8B-B14F-4D97-AF65-F5344CB8AC3E}">
        <p14:creationId xmlns:p14="http://schemas.microsoft.com/office/powerpoint/2010/main" val="70389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talking about APIs? </a:t>
            </a:r>
          </a:p>
          <a:p>
            <a:r>
              <a:rPr lang="en-US" dirty="0"/>
              <a:t>1. APIs are everywhere and are essentially to most businesses, APIs that allow applications to talk with each other</a:t>
            </a:r>
          </a:p>
          <a:p>
            <a:r>
              <a:rPr lang="en-US" dirty="0"/>
              <a:t>2. Programmers from Junior to Senior are building APIs</a:t>
            </a:r>
          </a:p>
        </p:txBody>
      </p:sp>
      <p:sp>
        <p:nvSpPr>
          <p:cNvPr id="4" name="Slide Number Placeholder 3"/>
          <p:cNvSpPr>
            <a:spLocks noGrp="1"/>
          </p:cNvSpPr>
          <p:nvPr>
            <p:ph type="sldNum" sz="quarter" idx="5"/>
          </p:nvPr>
        </p:nvSpPr>
        <p:spPr/>
        <p:txBody>
          <a:bodyPr/>
          <a:lstStyle/>
          <a:p>
            <a:fld id="{05EE0A6A-1F17-4511-98EE-0458E1C0198E}" type="slidenum">
              <a:rPr lang="en-US" smtClean="0"/>
              <a:t>5</a:t>
            </a:fld>
            <a:endParaRPr lang="en-US"/>
          </a:p>
        </p:txBody>
      </p:sp>
    </p:spTree>
    <p:extLst>
      <p:ext uri="{BB962C8B-B14F-4D97-AF65-F5344CB8AC3E}">
        <p14:creationId xmlns:p14="http://schemas.microsoft.com/office/powerpoint/2010/main" val="409669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32</a:t>
            </a:fld>
            <a:endParaRPr lang="en-US"/>
          </a:p>
        </p:txBody>
      </p:sp>
    </p:spTree>
    <p:extLst>
      <p:ext uri="{BB962C8B-B14F-4D97-AF65-F5344CB8AC3E}">
        <p14:creationId xmlns:p14="http://schemas.microsoft.com/office/powerpoint/2010/main" val="1572525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little bit about some of the advantages of having logging in the application. Visibility into performance of requests, early warnings about errors, dig back in time and find when things went wrong. Answer questions like “did performance degrade with this release?” Mention the importance of log aggregation – correlating events from multiple sources, scaling out for multiple servers, gives you one place to go look for errors</a:t>
            </a:r>
          </a:p>
        </p:txBody>
      </p:sp>
      <p:sp>
        <p:nvSpPr>
          <p:cNvPr id="4" name="Slide Number Placeholder 3"/>
          <p:cNvSpPr>
            <a:spLocks noGrp="1"/>
          </p:cNvSpPr>
          <p:nvPr>
            <p:ph type="sldNum" sz="quarter" idx="5"/>
          </p:nvPr>
        </p:nvSpPr>
        <p:spPr/>
        <p:txBody>
          <a:bodyPr/>
          <a:lstStyle/>
          <a:p>
            <a:fld id="{05EE0A6A-1F17-4511-98EE-0458E1C0198E}" type="slidenum">
              <a:rPr lang="en-US" smtClean="0"/>
              <a:t>33</a:t>
            </a:fld>
            <a:endParaRPr lang="en-US"/>
          </a:p>
        </p:txBody>
      </p:sp>
    </p:spTree>
    <p:extLst>
      <p:ext uri="{BB962C8B-B14F-4D97-AF65-F5344CB8AC3E}">
        <p14:creationId xmlns:p14="http://schemas.microsoft.com/office/powerpoint/2010/main" val="234930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34</a:t>
            </a:fld>
            <a:endParaRPr lang="en-US"/>
          </a:p>
        </p:txBody>
      </p:sp>
    </p:spTree>
    <p:extLst>
      <p:ext uri="{BB962C8B-B14F-4D97-AF65-F5344CB8AC3E}">
        <p14:creationId xmlns:p14="http://schemas.microsoft.com/office/powerpoint/2010/main" val="15608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sure what this is a picture of but the caption said it is related to cyber security so who am I to argue?</a:t>
            </a:r>
          </a:p>
        </p:txBody>
      </p:sp>
      <p:sp>
        <p:nvSpPr>
          <p:cNvPr id="4" name="Slide Number Placeholder 3"/>
          <p:cNvSpPr>
            <a:spLocks noGrp="1"/>
          </p:cNvSpPr>
          <p:nvPr>
            <p:ph type="sldNum" sz="quarter" idx="5"/>
          </p:nvPr>
        </p:nvSpPr>
        <p:spPr/>
        <p:txBody>
          <a:bodyPr/>
          <a:lstStyle/>
          <a:p>
            <a:fld id="{05EE0A6A-1F17-4511-98EE-0458E1C0198E}" type="slidenum">
              <a:rPr lang="en-US" smtClean="0"/>
              <a:t>35</a:t>
            </a:fld>
            <a:endParaRPr lang="en-US"/>
          </a:p>
        </p:txBody>
      </p:sp>
    </p:spTree>
    <p:extLst>
      <p:ext uri="{BB962C8B-B14F-4D97-AF65-F5344CB8AC3E}">
        <p14:creationId xmlns:p14="http://schemas.microsoft.com/office/powerpoint/2010/main" val="304917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website we can’t provide an </a:t>
            </a:r>
            <a:r>
              <a:rPr lang="en-US" dirty="0" err="1"/>
              <a:t>api</a:t>
            </a:r>
            <a:r>
              <a:rPr lang="en-US" dirty="0"/>
              <a:t> with a popup asking for a user name and password. There are a few approaches for authenticating with APIs. The first is to use a </a:t>
            </a:r>
            <a:r>
              <a:rPr lang="en-US" dirty="0" err="1"/>
              <a:t>preshared</a:t>
            </a:r>
            <a:r>
              <a:rPr lang="en-US" dirty="0"/>
              <a:t> key. The second is to use OAUTH this uses another service to authenticate an </a:t>
            </a:r>
            <a:r>
              <a:rPr lang="en-US" dirty="0" err="1"/>
              <a:t>api</a:t>
            </a:r>
            <a:r>
              <a:rPr lang="en-US" dirty="0"/>
              <a:t> typically with a pair of keys and then pass a JWT or Bearer token to the </a:t>
            </a:r>
            <a:r>
              <a:rPr lang="en-US" dirty="0" err="1"/>
              <a:t>api</a:t>
            </a:r>
            <a:r>
              <a:rPr lang="en-US" dirty="0"/>
              <a:t> which then checks back with the OAUTH provider</a:t>
            </a:r>
          </a:p>
          <a:p>
            <a:endParaRPr lang="en-US" dirty="0"/>
          </a:p>
          <a:p>
            <a:pPr marL="228600" indent="-228600">
              <a:buAutoNum type="arabicPeriod"/>
            </a:pPr>
            <a:r>
              <a:rPr lang="en-US" dirty="0"/>
              <a:t>HTTP Authentication Schemes: user can exchange username / password for a session token</a:t>
            </a:r>
          </a:p>
          <a:p>
            <a:pPr marL="228600" indent="-228600">
              <a:buAutoNum type="arabicPeriod"/>
            </a:pPr>
            <a:r>
              <a:rPr lang="en-US" dirty="0"/>
              <a:t>API Keys: Keys exchanged prior, an exchanged secret</a:t>
            </a:r>
          </a:p>
          <a:p>
            <a:pPr marL="228600" indent="-228600">
              <a:buAutoNum type="arabicPeriod"/>
            </a:pPr>
            <a:r>
              <a:rPr lang="en-US" dirty="0"/>
              <a:t>OAuth2, successor of OAuth1 is actually an Authorization Framework, manifesto is actually quite lengthy, most people probably think of it as using Facebook / </a:t>
            </a:r>
            <a:r>
              <a:rPr lang="en-US" dirty="0" err="1"/>
              <a:t>github</a:t>
            </a:r>
            <a:r>
              <a:rPr lang="en-US" dirty="0"/>
              <a:t> as login, has many different flows, including client credentials, that is a good match for Server to Server communication, and implicit for applications that do not have a backend. Involves an authorization server. Popular choice in the dot net world is Identity Server.</a:t>
            </a:r>
          </a:p>
          <a:p>
            <a:pPr marL="228600" indent="-228600">
              <a:buAutoNum type="arabicPeriod"/>
            </a:pPr>
            <a:r>
              <a:rPr lang="en-US" dirty="0"/>
              <a:t>OpenID is built on top of OAuth2, is a authentication piece added into the oauth2 flow.</a:t>
            </a:r>
          </a:p>
          <a:p>
            <a:pPr marL="228600" indent="-228600">
              <a:buAutoNum type="arabicPeriod"/>
            </a:pPr>
            <a:endParaRPr lang="en-US" dirty="0"/>
          </a:p>
          <a:p>
            <a:pPr marL="228600" indent="-228600">
              <a:buAutoNum type="arabicPeriod"/>
            </a:pPr>
            <a:r>
              <a:rPr lang="en-US" dirty="0" err="1"/>
              <a:t>Api</a:t>
            </a:r>
            <a:r>
              <a:rPr lang="en-US" dirty="0"/>
              <a:t> Keys is what we are using in this demo, purely because they are the simplest to implement and they are a great way to demonstrate on how Authentication Schemas work in .NET Core (Authentication Tickets)</a:t>
            </a:r>
          </a:p>
          <a:p>
            <a:endParaRPr lang="en-US" dirty="0"/>
          </a:p>
          <a:p>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37</a:t>
            </a:fld>
            <a:endParaRPr lang="en-US"/>
          </a:p>
        </p:txBody>
      </p:sp>
    </p:spTree>
    <p:extLst>
      <p:ext uri="{BB962C8B-B14F-4D97-AF65-F5344CB8AC3E}">
        <p14:creationId xmlns:p14="http://schemas.microsoft.com/office/powerpoint/2010/main" val="31997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Scheme: Is the Authentication handler and Options, you usually just register 1 scheme, but you could have a default scheme and then have specific resources request specific schemes</a:t>
            </a:r>
          </a:p>
          <a:p>
            <a:r>
              <a:rPr lang="en-US" dirty="0"/>
              <a:t>Authentication Handler: Implements behavior of the Scheme, it’s job is to create a </a:t>
            </a:r>
            <a:r>
              <a:rPr lang="en-US" dirty="0" err="1"/>
              <a:t>AuthenticationTicket</a:t>
            </a:r>
            <a:r>
              <a:rPr lang="en-US" dirty="0"/>
              <a:t> that represents the identity of the request going forward. Alternatively it can return fail or </a:t>
            </a:r>
            <a:r>
              <a:rPr lang="en-US" dirty="0" err="1"/>
              <a:t>noresult</a:t>
            </a:r>
            <a:r>
              <a:rPr lang="en-US" dirty="0"/>
              <a:t> if authentication fails.</a:t>
            </a:r>
          </a:p>
          <a:p>
            <a:r>
              <a:rPr lang="en-US" dirty="0"/>
              <a:t>Authenticate: Responsibility to figure out requests identity. For example by looking at JWT bearer token or in our case validate an API Key</a:t>
            </a:r>
          </a:p>
          <a:p>
            <a:r>
              <a:rPr lang="en-US" dirty="0"/>
              <a:t>Challenge: Responsibility to handle an unauthenticated request  e.g. failed authentication</a:t>
            </a:r>
          </a:p>
          <a:p>
            <a:r>
              <a:rPr lang="en-US" dirty="0"/>
              <a:t>Forbid: Responsibility to handle a unauthorized request. Let the user know that they don t have the right permissions</a:t>
            </a:r>
          </a:p>
        </p:txBody>
      </p:sp>
      <p:sp>
        <p:nvSpPr>
          <p:cNvPr id="4" name="Slide Number Placeholder 3"/>
          <p:cNvSpPr>
            <a:spLocks noGrp="1"/>
          </p:cNvSpPr>
          <p:nvPr>
            <p:ph type="sldNum" sz="quarter" idx="5"/>
          </p:nvPr>
        </p:nvSpPr>
        <p:spPr/>
        <p:txBody>
          <a:bodyPr/>
          <a:lstStyle/>
          <a:p>
            <a:fld id="{05EE0A6A-1F17-4511-98EE-0458E1C0198E}" type="slidenum">
              <a:rPr lang="en-US" smtClean="0"/>
              <a:t>39</a:t>
            </a:fld>
            <a:endParaRPr lang="en-US"/>
          </a:p>
        </p:txBody>
      </p:sp>
    </p:spTree>
    <p:extLst>
      <p:ext uri="{BB962C8B-B14F-4D97-AF65-F5344CB8AC3E}">
        <p14:creationId xmlns:p14="http://schemas.microsoft.com/office/powerpoint/2010/main" val="3391798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problem with OAUTH is that it is kind of complicated. If you search for diagrams of </a:t>
            </a:r>
            <a:r>
              <a:rPr lang="en-US" dirty="0" err="1"/>
              <a:t>oauth</a:t>
            </a:r>
            <a:r>
              <a:rPr lang="en-US" dirty="0"/>
              <a:t> you get things like these which look complicated. There are, however, some really good </a:t>
            </a:r>
            <a:r>
              <a:rPr lang="en-US" dirty="0" err="1"/>
              <a:t>turorials</a:t>
            </a:r>
            <a:r>
              <a:rPr lang="en-US" dirty="0"/>
              <a:t> now for it</a:t>
            </a:r>
          </a:p>
          <a:p>
            <a:endParaRPr lang="en-US" dirty="0"/>
          </a:p>
          <a:p>
            <a:r>
              <a:rPr lang="en-US" dirty="0"/>
              <a:t>Should we delete this slide?</a:t>
            </a:r>
          </a:p>
        </p:txBody>
      </p:sp>
      <p:sp>
        <p:nvSpPr>
          <p:cNvPr id="4" name="Slide Number Placeholder 3"/>
          <p:cNvSpPr>
            <a:spLocks noGrp="1"/>
          </p:cNvSpPr>
          <p:nvPr>
            <p:ph type="sldNum" sz="quarter" idx="5"/>
          </p:nvPr>
        </p:nvSpPr>
        <p:spPr/>
        <p:txBody>
          <a:bodyPr/>
          <a:lstStyle/>
          <a:p>
            <a:fld id="{05EE0A6A-1F17-4511-98EE-0458E1C0198E}" type="slidenum">
              <a:rPr lang="en-US" smtClean="0"/>
              <a:t>40</a:t>
            </a:fld>
            <a:endParaRPr lang="en-US"/>
          </a:p>
        </p:txBody>
      </p:sp>
    </p:spTree>
    <p:extLst>
      <p:ext uri="{BB962C8B-B14F-4D97-AF65-F5344CB8AC3E}">
        <p14:creationId xmlns:p14="http://schemas.microsoft.com/office/powerpoint/2010/main" val="1540852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41</a:t>
            </a:fld>
            <a:endParaRPr lang="en-US"/>
          </a:p>
        </p:txBody>
      </p:sp>
    </p:spTree>
    <p:extLst>
      <p:ext uri="{BB962C8B-B14F-4D97-AF65-F5344CB8AC3E}">
        <p14:creationId xmlns:p14="http://schemas.microsoft.com/office/powerpoint/2010/main" val="3615996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60.93% as of March this year</a:t>
            </a:r>
          </a:p>
        </p:txBody>
      </p:sp>
      <p:sp>
        <p:nvSpPr>
          <p:cNvPr id="4" name="Slide Number Placeholder 3"/>
          <p:cNvSpPr>
            <a:spLocks noGrp="1"/>
          </p:cNvSpPr>
          <p:nvPr>
            <p:ph type="sldNum" sz="quarter" idx="5"/>
          </p:nvPr>
        </p:nvSpPr>
        <p:spPr/>
        <p:txBody>
          <a:bodyPr/>
          <a:lstStyle/>
          <a:p>
            <a:fld id="{05EE0A6A-1F17-4511-98EE-0458E1C0198E}" type="slidenum">
              <a:rPr lang="en-US" smtClean="0"/>
              <a:t>45</a:t>
            </a:fld>
            <a:endParaRPr lang="en-US"/>
          </a:p>
        </p:txBody>
      </p:sp>
    </p:spTree>
    <p:extLst>
      <p:ext uri="{BB962C8B-B14F-4D97-AF65-F5344CB8AC3E}">
        <p14:creationId xmlns:p14="http://schemas.microsoft.com/office/powerpoint/2010/main" val="228508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46</a:t>
            </a:fld>
            <a:endParaRPr lang="en-US"/>
          </a:p>
        </p:txBody>
      </p:sp>
    </p:spTree>
    <p:extLst>
      <p:ext uri="{BB962C8B-B14F-4D97-AF65-F5344CB8AC3E}">
        <p14:creationId xmlns:p14="http://schemas.microsoft.com/office/powerpoint/2010/main" val="203637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techniques you can use to build out APIs. Some of them are better for internal systems, and some for external system. Way back in the day we use to use remote method invocation….</a:t>
            </a:r>
          </a:p>
          <a:p>
            <a:endParaRPr lang="en-US" dirty="0"/>
          </a:p>
          <a:p>
            <a:r>
              <a:rPr lang="en-US" dirty="0"/>
              <a:t>Talk about it being just the interface to your business logic</a:t>
            </a:r>
          </a:p>
        </p:txBody>
      </p:sp>
      <p:sp>
        <p:nvSpPr>
          <p:cNvPr id="4" name="Slide Number Placeholder 3"/>
          <p:cNvSpPr>
            <a:spLocks noGrp="1"/>
          </p:cNvSpPr>
          <p:nvPr>
            <p:ph type="sldNum" sz="quarter" idx="5"/>
          </p:nvPr>
        </p:nvSpPr>
        <p:spPr/>
        <p:txBody>
          <a:bodyPr/>
          <a:lstStyle/>
          <a:p>
            <a:fld id="{05EE0A6A-1F17-4511-98EE-0458E1C0198E}" type="slidenum">
              <a:rPr lang="en-US" smtClean="0"/>
              <a:t>6</a:t>
            </a:fld>
            <a:endParaRPr lang="en-US"/>
          </a:p>
        </p:txBody>
      </p:sp>
    </p:spTree>
    <p:extLst>
      <p:ext uri="{BB962C8B-B14F-4D97-AF65-F5344CB8AC3E}">
        <p14:creationId xmlns:p14="http://schemas.microsoft.com/office/powerpoint/2010/main" val="30726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48</a:t>
            </a:fld>
            <a:endParaRPr lang="en-US"/>
          </a:p>
        </p:txBody>
      </p:sp>
    </p:spTree>
    <p:extLst>
      <p:ext uri="{BB962C8B-B14F-4D97-AF65-F5344CB8AC3E}">
        <p14:creationId xmlns:p14="http://schemas.microsoft.com/office/powerpoint/2010/main" val="337824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right click it in</a:t>
            </a:r>
          </a:p>
        </p:txBody>
      </p:sp>
      <p:sp>
        <p:nvSpPr>
          <p:cNvPr id="4" name="Slide Number Placeholder 3"/>
          <p:cNvSpPr>
            <a:spLocks noGrp="1"/>
          </p:cNvSpPr>
          <p:nvPr>
            <p:ph type="sldNum" sz="quarter" idx="5"/>
          </p:nvPr>
        </p:nvSpPr>
        <p:spPr/>
        <p:txBody>
          <a:bodyPr/>
          <a:lstStyle/>
          <a:p>
            <a:fld id="{05EE0A6A-1F17-4511-98EE-0458E1C0198E}" type="slidenum">
              <a:rPr lang="en-US" smtClean="0"/>
              <a:t>51</a:t>
            </a:fld>
            <a:endParaRPr lang="en-US"/>
          </a:p>
        </p:txBody>
      </p:sp>
    </p:spTree>
    <p:extLst>
      <p:ext uri="{BB962C8B-B14F-4D97-AF65-F5344CB8AC3E}">
        <p14:creationId xmlns:p14="http://schemas.microsoft.com/office/powerpoint/2010/main" val="300321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each level</a:t>
            </a:r>
          </a:p>
        </p:txBody>
      </p:sp>
      <p:sp>
        <p:nvSpPr>
          <p:cNvPr id="4" name="Slide Number Placeholder 3"/>
          <p:cNvSpPr>
            <a:spLocks noGrp="1"/>
          </p:cNvSpPr>
          <p:nvPr>
            <p:ph type="sldNum" sz="quarter" idx="5"/>
          </p:nvPr>
        </p:nvSpPr>
        <p:spPr/>
        <p:txBody>
          <a:bodyPr/>
          <a:lstStyle/>
          <a:p>
            <a:fld id="{05EE0A6A-1F17-4511-98EE-0458E1C0198E}" type="slidenum">
              <a:rPr lang="en-US" smtClean="0"/>
              <a:t>7</a:t>
            </a:fld>
            <a:endParaRPr lang="en-US"/>
          </a:p>
        </p:txBody>
      </p:sp>
    </p:spTree>
    <p:extLst>
      <p:ext uri="{BB962C8B-B14F-4D97-AF65-F5344CB8AC3E}">
        <p14:creationId xmlns:p14="http://schemas.microsoft.com/office/powerpoint/2010/main" val="274469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get started with just a few lines of code</a:t>
            </a:r>
          </a:p>
          <a:p>
            <a:pPr marL="228600" indent="-228600">
              <a:buAutoNum type="arabicPeriod"/>
            </a:pPr>
            <a:r>
              <a:rPr lang="en-US" dirty="0"/>
              <a:t>High Performance</a:t>
            </a:r>
          </a:p>
          <a:p>
            <a:pPr marL="228600" indent="-228600">
              <a:buAutoNum type="arabicPeriod"/>
            </a:pPr>
            <a:r>
              <a:rPr lang="en-US" dirty="0"/>
              <a:t>Can be deployed using IIS, </a:t>
            </a:r>
            <a:r>
              <a:rPr lang="en-US" dirty="0" err="1"/>
              <a:t>Kastrel</a:t>
            </a:r>
            <a:r>
              <a:rPr lang="en-US" dirty="0"/>
              <a:t> and many more, on essentially any OS</a:t>
            </a:r>
          </a:p>
          <a:p>
            <a:pPr marL="228600" indent="-228600">
              <a:buAutoNum type="arabicPeriod"/>
            </a:pPr>
            <a:r>
              <a:rPr lang="en-US" dirty="0"/>
              <a:t>Rich eco system (.NET) and </a:t>
            </a:r>
            <a:r>
              <a:rPr lang="en-US" dirty="0" err="1"/>
              <a:t>Nuget</a:t>
            </a:r>
            <a:endParaRPr lang="en-US" dirty="0"/>
          </a:p>
        </p:txBody>
      </p:sp>
      <p:sp>
        <p:nvSpPr>
          <p:cNvPr id="4" name="Slide Number Placeholder 3"/>
          <p:cNvSpPr>
            <a:spLocks noGrp="1"/>
          </p:cNvSpPr>
          <p:nvPr>
            <p:ph type="sldNum" sz="quarter" idx="5"/>
          </p:nvPr>
        </p:nvSpPr>
        <p:spPr/>
        <p:txBody>
          <a:bodyPr/>
          <a:lstStyle/>
          <a:p>
            <a:fld id="{05EE0A6A-1F17-4511-98EE-0458E1C0198E}" type="slidenum">
              <a:rPr lang="en-US" smtClean="0"/>
              <a:t>12</a:t>
            </a:fld>
            <a:endParaRPr lang="en-US"/>
          </a:p>
        </p:txBody>
      </p:sp>
    </p:spTree>
    <p:extLst>
      <p:ext uri="{BB962C8B-B14F-4D97-AF65-F5344CB8AC3E}">
        <p14:creationId xmlns:p14="http://schemas.microsoft.com/office/powerpoint/2010/main" val="265170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asp.net</a:t>
            </a:r>
            <a:r>
              <a:rPr lang="en-US" dirty="0"/>
              <a:t> were to be an old business man</a:t>
            </a:r>
          </a:p>
        </p:txBody>
      </p:sp>
      <p:sp>
        <p:nvSpPr>
          <p:cNvPr id="4" name="Slide Number Placeholder 3"/>
          <p:cNvSpPr>
            <a:spLocks noGrp="1"/>
          </p:cNvSpPr>
          <p:nvPr>
            <p:ph type="sldNum" sz="quarter" idx="5"/>
          </p:nvPr>
        </p:nvSpPr>
        <p:spPr/>
        <p:txBody>
          <a:bodyPr/>
          <a:lstStyle/>
          <a:p>
            <a:fld id="{05EE0A6A-1F17-4511-98EE-0458E1C0198E}" type="slidenum">
              <a:rPr lang="en-US" smtClean="0"/>
              <a:t>14</a:t>
            </a:fld>
            <a:endParaRPr lang="en-US"/>
          </a:p>
        </p:txBody>
      </p:sp>
    </p:spTree>
    <p:extLst>
      <p:ext uri="{BB962C8B-B14F-4D97-AF65-F5344CB8AC3E}">
        <p14:creationId xmlns:p14="http://schemas.microsoft.com/office/powerpoint/2010/main" val="46116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node </a:t>
            </a:r>
            <a:r>
              <a:rPr lang="en-US" dirty="0" err="1"/>
              <a:t>js</a:t>
            </a:r>
            <a:r>
              <a:rPr lang="en-US" dirty="0"/>
              <a:t> the </a:t>
            </a:r>
            <a:r>
              <a:rPr lang="en-US" dirty="0" err="1"/>
              <a:t>rebelios</a:t>
            </a:r>
            <a:r>
              <a:rPr lang="en-US" dirty="0"/>
              <a:t> teen</a:t>
            </a:r>
          </a:p>
        </p:txBody>
      </p:sp>
      <p:sp>
        <p:nvSpPr>
          <p:cNvPr id="4" name="Slide Number Placeholder 3"/>
          <p:cNvSpPr>
            <a:spLocks noGrp="1"/>
          </p:cNvSpPr>
          <p:nvPr>
            <p:ph type="sldNum" sz="quarter" idx="5"/>
          </p:nvPr>
        </p:nvSpPr>
        <p:spPr/>
        <p:txBody>
          <a:bodyPr/>
          <a:lstStyle/>
          <a:p>
            <a:fld id="{05EE0A6A-1F17-4511-98EE-0458E1C0198E}" type="slidenum">
              <a:rPr lang="en-US" smtClean="0"/>
              <a:t>15</a:t>
            </a:fld>
            <a:endParaRPr lang="en-US"/>
          </a:p>
        </p:txBody>
      </p:sp>
    </p:spTree>
    <p:extLst>
      <p:ext uri="{BB962C8B-B14F-4D97-AF65-F5344CB8AC3E}">
        <p14:creationId xmlns:p14="http://schemas.microsoft.com/office/powerpoint/2010/main" val="201260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asp.net</a:t>
            </a:r>
            <a:r>
              <a:rPr lang="en-US" dirty="0"/>
              <a:t> core feels like the young professional entrepreneur, merging the best of both worlds</a:t>
            </a:r>
          </a:p>
        </p:txBody>
      </p:sp>
      <p:sp>
        <p:nvSpPr>
          <p:cNvPr id="4" name="Slide Number Placeholder 3"/>
          <p:cNvSpPr>
            <a:spLocks noGrp="1"/>
          </p:cNvSpPr>
          <p:nvPr>
            <p:ph type="sldNum" sz="quarter" idx="5"/>
          </p:nvPr>
        </p:nvSpPr>
        <p:spPr/>
        <p:txBody>
          <a:bodyPr/>
          <a:lstStyle/>
          <a:p>
            <a:fld id="{05EE0A6A-1F17-4511-98EE-0458E1C0198E}" type="slidenum">
              <a:rPr lang="en-US" smtClean="0"/>
              <a:t>16</a:t>
            </a:fld>
            <a:endParaRPr lang="en-US"/>
          </a:p>
        </p:txBody>
      </p:sp>
    </p:spTree>
    <p:extLst>
      <p:ext uri="{BB962C8B-B14F-4D97-AF65-F5344CB8AC3E}">
        <p14:creationId xmlns:p14="http://schemas.microsoft.com/office/powerpoint/2010/main" val="40533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to visual studio and demo swagger</a:t>
            </a:r>
          </a:p>
        </p:txBody>
      </p:sp>
      <p:sp>
        <p:nvSpPr>
          <p:cNvPr id="4" name="Slide Number Placeholder 3"/>
          <p:cNvSpPr>
            <a:spLocks noGrp="1"/>
          </p:cNvSpPr>
          <p:nvPr>
            <p:ph type="sldNum" sz="quarter" idx="5"/>
          </p:nvPr>
        </p:nvSpPr>
        <p:spPr/>
        <p:txBody>
          <a:bodyPr/>
          <a:lstStyle/>
          <a:p>
            <a:fld id="{05EE0A6A-1F17-4511-98EE-0458E1C0198E}" type="slidenum">
              <a:rPr lang="en-US" smtClean="0"/>
              <a:t>17</a:t>
            </a:fld>
            <a:endParaRPr lang="en-US"/>
          </a:p>
        </p:txBody>
      </p:sp>
    </p:spTree>
    <p:extLst>
      <p:ext uri="{BB962C8B-B14F-4D97-AF65-F5344CB8AC3E}">
        <p14:creationId xmlns:p14="http://schemas.microsoft.com/office/powerpoint/2010/main" val="250492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1005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015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22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0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66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78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468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277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9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1251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5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9196722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0.xml"/><Relationship Id="rId16"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077A62-6D31-4AAE-B1E8-38DC85D111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462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Least dreaded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39491" y="628151"/>
            <a:ext cx="7846337" cy="5669880"/>
          </a:xfrm>
          <a:prstGeom prst="rect">
            <a:avLst/>
          </a:prstGeom>
        </p:spPr>
      </p:pic>
      <p:sp>
        <p:nvSpPr>
          <p:cNvPr id="13" name="Rectangle 12">
            <a:extLst>
              <a:ext uri="{FF2B5EF4-FFF2-40B4-BE49-F238E27FC236}">
                <a16:creationId xmlns:a16="http://schemas.microsoft.com/office/drawing/2014/main" id="{E071F980-9F84-4742-9391-BF84CA45850B}"/>
              </a:ext>
            </a:extLst>
          </p:cNvPr>
          <p:cNvSpPr/>
          <p:nvPr/>
        </p:nvSpPr>
        <p:spPr>
          <a:xfrm>
            <a:off x="5854536" y="5929895"/>
            <a:ext cx="3194462" cy="38001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68A54A5-8ED7-0444-AE6E-5FDAA0B08700}"/>
              </a:ext>
            </a:extLst>
          </p:cNvPr>
          <p:cNvSpPr txBox="1"/>
          <p:nvPr/>
        </p:nvSpPr>
        <p:spPr>
          <a:xfrm>
            <a:off x="118754" y="6511834"/>
            <a:ext cx="9526967"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/survey/2020#technology-most-loved-dreaded-and-wanted-web-frameworks-dreaded2</a:t>
            </a:r>
          </a:p>
        </p:txBody>
      </p:sp>
    </p:spTree>
    <p:extLst>
      <p:ext uri="{BB962C8B-B14F-4D97-AF65-F5344CB8AC3E}">
        <p14:creationId xmlns:p14="http://schemas.microsoft.com/office/powerpoint/2010/main" val="273521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Decently wanted</a:t>
            </a:r>
          </a:p>
        </p:txBody>
      </p:sp>
      <p:pic>
        <p:nvPicPr>
          <p:cNvPr id="5" name="Content Placeholder 4">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263241" y="605907"/>
            <a:ext cx="7797013" cy="5711766"/>
          </a:xfrm>
          <a:prstGeom prst="rect">
            <a:avLst/>
          </a:prstGeom>
        </p:spPr>
      </p:pic>
      <p:sp>
        <p:nvSpPr>
          <p:cNvPr id="13" name="Rectangle 12">
            <a:extLst>
              <a:ext uri="{FF2B5EF4-FFF2-40B4-BE49-F238E27FC236}">
                <a16:creationId xmlns:a16="http://schemas.microsoft.com/office/drawing/2014/main" id="{53837AA8-C02D-894D-9AB0-76542E75830C}"/>
              </a:ext>
            </a:extLst>
          </p:cNvPr>
          <p:cNvSpPr/>
          <p:nvPr/>
        </p:nvSpPr>
        <p:spPr>
          <a:xfrm>
            <a:off x="5807034" y="2945080"/>
            <a:ext cx="2897579" cy="33424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4FDCE6-C933-654E-9539-F700B4026889}"/>
              </a:ext>
            </a:extLst>
          </p:cNvPr>
          <p:cNvSpPr txBox="1"/>
          <p:nvPr/>
        </p:nvSpPr>
        <p:spPr>
          <a:xfrm>
            <a:off x="118754" y="6511834"/>
            <a:ext cx="9467656"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/survey/2020#technology-most-loved-dreaded-and-wanted-web-frameworks-wanted2</a:t>
            </a:r>
          </a:p>
        </p:txBody>
      </p:sp>
    </p:spTree>
    <p:extLst>
      <p:ext uri="{BB962C8B-B14F-4D97-AF65-F5344CB8AC3E}">
        <p14:creationId xmlns:p14="http://schemas.microsoft.com/office/powerpoint/2010/main" val="25392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71B6-FE7A-BD4B-8276-688C2CE1FDA4}"/>
              </a:ext>
            </a:extLst>
          </p:cNvPr>
          <p:cNvSpPr>
            <a:spLocks noGrp="1"/>
          </p:cNvSpPr>
          <p:nvPr>
            <p:ph type="title"/>
          </p:nvPr>
        </p:nvSpPr>
        <p:spPr/>
        <p:txBody>
          <a:bodyPr/>
          <a:lstStyle/>
          <a:p>
            <a:r>
              <a:rPr lang="en-US" dirty="0" err="1"/>
              <a:t>.net</a:t>
            </a:r>
            <a:r>
              <a:rPr lang="en-US" dirty="0"/>
              <a:t> Core</a:t>
            </a:r>
          </a:p>
        </p:txBody>
      </p:sp>
      <p:sp>
        <p:nvSpPr>
          <p:cNvPr id="3" name="Content Placeholder 2">
            <a:extLst>
              <a:ext uri="{FF2B5EF4-FFF2-40B4-BE49-F238E27FC236}">
                <a16:creationId xmlns:a16="http://schemas.microsoft.com/office/drawing/2014/main" id="{B5AFC8B0-BF7F-B74F-B40F-3B318E3F011B}"/>
              </a:ext>
            </a:extLst>
          </p:cNvPr>
          <p:cNvSpPr>
            <a:spLocks noGrp="1"/>
          </p:cNvSpPr>
          <p:nvPr>
            <p:ph idx="1"/>
          </p:nvPr>
        </p:nvSpPr>
        <p:spPr/>
        <p:txBody>
          <a:bodyPr/>
          <a:lstStyle/>
          <a:p>
            <a:r>
              <a:rPr lang="en-US" dirty="0"/>
              <a:t>Lightweight</a:t>
            </a:r>
          </a:p>
          <a:p>
            <a:r>
              <a:rPr lang="en-US" dirty="0"/>
              <a:t>Fast</a:t>
            </a:r>
          </a:p>
          <a:p>
            <a:r>
              <a:rPr lang="en-US" dirty="0"/>
              <a:t>Flexible</a:t>
            </a:r>
          </a:p>
          <a:p>
            <a:r>
              <a:rPr lang="en-US" dirty="0"/>
              <a:t>Rich Eco System</a:t>
            </a:r>
          </a:p>
        </p:txBody>
      </p:sp>
    </p:spTree>
    <p:extLst>
      <p:ext uri="{BB962C8B-B14F-4D97-AF65-F5344CB8AC3E}">
        <p14:creationId xmlns:p14="http://schemas.microsoft.com/office/powerpoint/2010/main" val="293396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2C5625-D7D8-48D0-B7D7-3D34C4E58D02}"/>
              </a:ext>
            </a:extLst>
          </p:cNvPr>
          <p:cNvSpPr>
            <a:spLocks noGrp="1"/>
          </p:cNvSpPr>
          <p:nvPr>
            <p:ph type="title"/>
          </p:nvPr>
        </p:nvSpPr>
        <p:spPr>
          <a:xfrm>
            <a:off x="601255" y="702155"/>
            <a:ext cx="3409783" cy="1300365"/>
          </a:xfrm>
        </p:spPr>
        <p:txBody>
          <a:bodyPr>
            <a:normAutofit/>
          </a:bodyPr>
          <a:lstStyle/>
          <a:p>
            <a:r>
              <a:rPr lang="en-US">
                <a:solidFill>
                  <a:srgbClr val="FFFFFF"/>
                </a:solidFill>
              </a:rPr>
              <a:t>Blazingly fast</a:t>
            </a:r>
          </a:p>
        </p:txBody>
      </p:sp>
      <p:sp>
        <p:nvSpPr>
          <p:cNvPr id="8" name="Content Placeholder 7">
            <a:extLst>
              <a:ext uri="{FF2B5EF4-FFF2-40B4-BE49-F238E27FC236}">
                <a16:creationId xmlns:a16="http://schemas.microsoft.com/office/drawing/2014/main" id="{D8855888-7D62-4B30-9756-28718281B876}"/>
              </a:ext>
            </a:extLst>
          </p:cNvPr>
          <p:cNvSpPr>
            <a:spLocks noGrp="1"/>
          </p:cNvSpPr>
          <p:nvPr>
            <p:ph idx="1"/>
          </p:nvPr>
        </p:nvSpPr>
        <p:spPr>
          <a:xfrm>
            <a:off x="601255" y="2177142"/>
            <a:ext cx="3409782" cy="3823607"/>
          </a:xfrm>
        </p:spPr>
        <p:txBody>
          <a:bodyPr>
            <a:normAutofit/>
          </a:bodyPr>
          <a:lstStyle/>
          <a:p>
            <a:endParaRPr lang="en-US">
              <a:solidFill>
                <a:srgbClr val="FFFFFF"/>
              </a:solidFill>
            </a:endParaRPr>
          </a:p>
        </p:txBody>
      </p:sp>
      <p:pic>
        <p:nvPicPr>
          <p:cNvPr id="4" name="Content Placeholder 3">
            <a:extLst>
              <a:ext uri="{FF2B5EF4-FFF2-40B4-BE49-F238E27FC236}">
                <a16:creationId xmlns:a16="http://schemas.microsoft.com/office/drawing/2014/main" id="{78E36C28-6D08-4AAC-9B2A-26126116E9BC}"/>
              </a:ext>
            </a:extLst>
          </p:cNvPr>
          <p:cNvPicPr>
            <a:picLocks noChangeAspect="1"/>
          </p:cNvPicPr>
          <p:nvPr/>
        </p:nvPicPr>
        <p:blipFill>
          <a:blip r:embed="rId2"/>
          <a:stretch>
            <a:fillRect/>
          </a:stretch>
        </p:blipFill>
        <p:spPr>
          <a:xfrm>
            <a:off x="4592231" y="2404107"/>
            <a:ext cx="6831503" cy="2032372"/>
          </a:xfrm>
          <a:prstGeom prst="rect">
            <a:avLst/>
          </a:prstGeom>
        </p:spPr>
      </p:pic>
      <p:sp>
        <p:nvSpPr>
          <p:cNvPr id="5" name="Rectangle 4">
            <a:extLst>
              <a:ext uri="{FF2B5EF4-FFF2-40B4-BE49-F238E27FC236}">
                <a16:creationId xmlns:a16="http://schemas.microsoft.com/office/drawing/2014/main" id="{E831332E-ED07-4382-AE69-69CA6AB67166}"/>
              </a:ext>
            </a:extLst>
          </p:cNvPr>
          <p:cNvSpPr/>
          <p:nvPr/>
        </p:nvSpPr>
        <p:spPr>
          <a:xfrm>
            <a:off x="4592231" y="3187337"/>
            <a:ext cx="6831502" cy="241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90070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descr="Old businessman portrait -">
            <a:extLst>
              <a:ext uri="{FF2B5EF4-FFF2-40B4-BE49-F238E27FC236}">
                <a16:creationId xmlns:a16="http://schemas.microsoft.com/office/drawing/2014/main" id="{ED75F8B3-EE6F-8643-9743-D3FEFB15F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66" r="2" b="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ASP.NET</a:t>
            </a:r>
          </a:p>
        </p:txBody>
      </p:sp>
    </p:spTree>
    <p:extLst>
      <p:ext uri="{BB962C8B-B14F-4D97-AF65-F5344CB8AC3E}">
        <p14:creationId xmlns:p14="http://schemas.microsoft.com/office/powerpoint/2010/main" val="3164059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194" name="Picture 2" descr="man putting his right hand on man's shoulder">
            <a:extLst>
              <a:ext uri="{FF2B5EF4-FFF2-40B4-BE49-F238E27FC236}">
                <a16:creationId xmlns:a16="http://schemas.microsoft.com/office/drawing/2014/main" id="{84CBEDE7-5D4F-114F-881E-1BDA68B00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642"/>
          <a:stretch/>
        </p:blipFill>
        <p:spPr bwMode="auto">
          <a:xfrm>
            <a:off x="446534" y="604757"/>
            <a:ext cx="7498616" cy="5796043"/>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200">
                <a:solidFill>
                  <a:srgbClr val="FFFFFF"/>
                </a:solidFill>
              </a:rPr>
              <a:t>NODE.JS</a:t>
            </a:r>
          </a:p>
        </p:txBody>
      </p:sp>
    </p:spTree>
    <p:extLst>
      <p:ext uri="{BB962C8B-B14F-4D97-AF65-F5344CB8AC3E}">
        <p14:creationId xmlns:p14="http://schemas.microsoft.com/office/powerpoint/2010/main" val="59089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245"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246"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4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48" name="Rectangle 7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man sitting on sofa while using laptop">
            <a:extLst>
              <a:ext uri="{FF2B5EF4-FFF2-40B4-BE49-F238E27FC236}">
                <a16:creationId xmlns:a16="http://schemas.microsoft.com/office/drawing/2014/main" id="{8B6BB817-DABA-F347-A39C-F559D562B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 y="10"/>
            <a:ext cx="1219200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8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8A0908-54B9-074E-A875-934BB317581A}"/>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.NET Core</a:t>
            </a:r>
          </a:p>
        </p:txBody>
      </p:sp>
    </p:spTree>
    <p:extLst>
      <p:ext uri="{BB962C8B-B14F-4D97-AF65-F5344CB8AC3E}">
        <p14:creationId xmlns:p14="http://schemas.microsoft.com/office/powerpoint/2010/main" val="497614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tollbooth</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9554356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D7134-39C6-484F-80C9-200168AE9585}"/>
              </a:ext>
            </a:extLst>
          </p:cNvPr>
          <p:cNvSpPr>
            <a:spLocks noGrp="1"/>
          </p:cNvSpPr>
          <p:nvPr>
            <p:ph type="title"/>
          </p:nvPr>
        </p:nvSpPr>
        <p:spPr>
          <a:xfrm>
            <a:off x="746228" y="1037967"/>
            <a:ext cx="3054091" cy="4709131"/>
          </a:xfrm>
        </p:spPr>
        <p:txBody>
          <a:bodyPr anchor="ctr">
            <a:normAutofit/>
          </a:bodyPr>
          <a:lstStyle/>
          <a:p>
            <a:r>
              <a:rPr lang="en-US" dirty="0"/>
              <a:t>Issues with our tollbooth app</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F39DA0F1-B1BE-A54B-9F1F-C137DA00BDAF}"/>
              </a:ext>
            </a:extLst>
          </p:cNvPr>
          <p:cNvGrpSpPr/>
          <p:nvPr/>
        </p:nvGrpSpPr>
        <p:grpSpPr>
          <a:xfrm>
            <a:off x="4598438" y="1208185"/>
            <a:ext cx="7012370" cy="553920"/>
            <a:chOff x="4598438" y="1208185"/>
            <a:chExt cx="7012370" cy="553920"/>
          </a:xfrm>
        </p:grpSpPr>
        <p:sp>
          <p:nvSpPr>
            <p:cNvPr id="6" name="Rounded Rectangle 5">
              <a:extLst>
                <a:ext uri="{FF2B5EF4-FFF2-40B4-BE49-F238E27FC236}">
                  <a16:creationId xmlns:a16="http://schemas.microsoft.com/office/drawing/2014/main" id="{077DA4C9-12DA-8942-B60A-22F7C33D2414}"/>
                </a:ext>
              </a:extLst>
            </p:cNvPr>
            <p:cNvSpPr/>
            <p:nvPr/>
          </p:nvSpPr>
          <p:spPr>
            <a:xfrm>
              <a:off x="4598438" y="1208185"/>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Document">
              <a:extLst>
                <a:ext uri="{FF2B5EF4-FFF2-40B4-BE49-F238E27FC236}">
                  <a16:creationId xmlns:a16="http://schemas.microsoft.com/office/drawing/2014/main" id="{2A34EEC1-CBBA-FE4C-9CA1-E57A1B9686E1}"/>
                </a:ext>
              </a:extLst>
            </p:cNvPr>
            <p:cNvSpPr/>
            <p:nvPr/>
          </p:nvSpPr>
          <p:spPr>
            <a:xfrm>
              <a:off x="4765999" y="1332817"/>
              <a:ext cx="304656" cy="3046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985175CE-67BD-C849-B507-FB10335FBAAD}"/>
                </a:ext>
              </a:extLst>
            </p:cNvPr>
            <p:cNvSpPr/>
            <p:nvPr/>
          </p:nvSpPr>
          <p:spPr>
            <a:xfrm>
              <a:off x="5238216" y="1208185"/>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Documentation</a:t>
              </a:r>
            </a:p>
          </p:txBody>
        </p:sp>
      </p:grpSp>
      <p:grpSp>
        <p:nvGrpSpPr>
          <p:cNvPr id="31" name="Group 30">
            <a:extLst>
              <a:ext uri="{FF2B5EF4-FFF2-40B4-BE49-F238E27FC236}">
                <a16:creationId xmlns:a16="http://schemas.microsoft.com/office/drawing/2014/main" id="{99AF0E72-8435-0F4E-9211-A681DF525F65}"/>
              </a:ext>
            </a:extLst>
          </p:cNvPr>
          <p:cNvGrpSpPr/>
          <p:nvPr/>
        </p:nvGrpSpPr>
        <p:grpSpPr>
          <a:xfrm>
            <a:off x="4598438" y="1900586"/>
            <a:ext cx="7012370" cy="553920"/>
            <a:chOff x="4598438" y="1900586"/>
            <a:chExt cx="7012370" cy="553920"/>
          </a:xfrm>
        </p:grpSpPr>
        <p:sp>
          <p:nvSpPr>
            <p:cNvPr id="10" name="Rounded Rectangle 9">
              <a:extLst>
                <a:ext uri="{FF2B5EF4-FFF2-40B4-BE49-F238E27FC236}">
                  <a16:creationId xmlns:a16="http://schemas.microsoft.com/office/drawing/2014/main" id="{726761EE-5955-0249-A395-26AA35C1A6A9}"/>
                </a:ext>
              </a:extLst>
            </p:cNvPr>
            <p:cNvSpPr/>
            <p:nvPr/>
          </p:nvSpPr>
          <p:spPr>
            <a:xfrm>
              <a:off x="4598438" y="1900586"/>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2" name="Rectangle 11" descr="Sad Face with No Fill">
              <a:extLst>
                <a:ext uri="{FF2B5EF4-FFF2-40B4-BE49-F238E27FC236}">
                  <a16:creationId xmlns:a16="http://schemas.microsoft.com/office/drawing/2014/main" id="{F0BE0E5C-00D1-0547-8124-7D7FE700BAE8}"/>
                </a:ext>
              </a:extLst>
            </p:cNvPr>
            <p:cNvSpPr/>
            <p:nvPr/>
          </p:nvSpPr>
          <p:spPr>
            <a:xfrm>
              <a:off x="4765999" y="2025218"/>
              <a:ext cx="304656" cy="3046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2ED1EE32-DE3B-2646-B6C4-AACAF36D3384}"/>
                </a:ext>
              </a:extLst>
            </p:cNvPr>
            <p:cNvSpPr/>
            <p:nvPr/>
          </p:nvSpPr>
          <p:spPr>
            <a:xfrm>
              <a:off x="5238216" y="1900586"/>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Bad Status Codes</a:t>
              </a:r>
            </a:p>
          </p:txBody>
        </p:sp>
      </p:grpSp>
      <p:grpSp>
        <p:nvGrpSpPr>
          <p:cNvPr id="32" name="Group 31">
            <a:extLst>
              <a:ext uri="{FF2B5EF4-FFF2-40B4-BE49-F238E27FC236}">
                <a16:creationId xmlns:a16="http://schemas.microsoft.com/office/drawing/2014/main" id="{24990F89-4DD2-B94D-8A54-662F9FEA1847}"/>
              </a:ext>
            </a:extLst>
          </p:cNvPr>
          <p:cNvGrpSpPr/>
          <p:nvPr/>
        </p:nvGrpSpPr>
        <p:grpSpPr>
          <a:xfrm>
            <a:off x="4598438" y="2592987"/>
            <a:ext cx="7012370" cy="553920"/>
            <a:chOff x="4598438" y="2592987"/>
            <a:chExt cx="7012370" cy="553920"/>
          </a:xfrm>
        </p:grpSpPr>
        <p:sp>
          <p:nvSpPr>
            <p:cNvPr id="15" name="Rounded Rectangle 14">
              <a:extLst>
                <a:ext uri="{FF2B5EF4-FFF2-40B4-BE49-F238E27FC236}">
                  <a16:creationId xmlns:a16="http://schemas.microsoft.com/office/drawing/2014/main" id="{ABB6EDAA-ACF3-2B41-83E9-045D3EFB6915}"/>
                </a:ext>
              </a:extLst>
            </p:cNvPr>
            <p:cNvSpPr/>
            <p:nvPr/>
          </p:nvSpPr>
          <p:spPr>
            <a:xfrm>
              <a:off x="4598438" y="2592987"/>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Lightbulb">
              <a:extLst>
                <a:ext uri="{FF2B5EF4-FFF2-40B4-BE49-F238E27FC236}">
                  <a16:creationId xmlns:a16="http://schemas.microsoft.com/office/drawing/2014/main" id="{7E23A7D2-F960-D541-95EF-631F6A8DE303}"/>
                </a:ext>
              </a:extLst>
            </p:cNvPr>
            <p:cNvSpPr/>
            <p:nvPr/>
          </p:nvSpPr>
          <p:spPr>
            <a:xfrm>
              <a:off x="4765999" y="2717619"/>
              <a:ext cx="304656" cy="3046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205F95DA-E2DE-5642-9182-AFA87D565961}"/>
                </a:ext>
              </a:extLst>
            </p:cNvPr>
            <p:cNvSpPr/>
            <p:nvPr/>
          </p:nvSpPr>
          <p:spPr>
            <a:xfrm>
              <a:off x="5238216" y="2592987"/>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Insights into Application Health</a:t>
              </a:r>
            </a:p>
          </p:txBody>
        </p:sp>
      </p:grpSp>
      <p:grpSp>
        <p:nvGrpSpPr>
          <p:cNvPr id="33" name="Group 32">
            <a:extLst>
              <a:ext uri="{FF2B5EF4-FFF2-40B4-BE49-F238E27FC236}">
                <a16:creationId xmlns:a16="http://schemas.microsoft.com/office/drawing/2014/main" id="{94D8FB6D-4A55-D44B-8A2D-0F6611ECEF73}"/>
              </a:ext>
            </a:extLst>
          </p:cNvPr>
          <p:cNvGrpSpPr/>
          <p:nvPr/>
        </p:nvGrpSpPr>
        <p:grpSpPr>
          <a:xfrm>
            <a:off x="4598438" y="3285388"/>
            <a:ext cx="7012370" cy="553920"/>
            <a:chOff x="4598438" y="3285388"/>
            <a:chExt cx="7012370" cy="553920"/>
          </a:xfrm>
        </p:grpSpPr>
        <p:sp>
          <p:nvSpPr>
            <p:cNvPr id="18" name="Rounded Rectangle 17">
              <a:extLst>
                <a:ext uri="{FF2B5EF4-FFF2-40B4-BE49-F238E27FC236}">
                  <a16:creationId xmlns:a16="http://schemas.microsoft.com/office/drawing/2014/main" id="{2F27FEFF-D787-C449-B403-3316367E54E0}"/>
                </a:ext>
              </a:extLst>
            </p:cNvPr>
            <p:cNvSpPr/>
            <p:nvPr/>
          </p:nvSpPr>
          <p:spPr>
            <a:xfrm>
              <a:off x="4598438" y="3285388"/>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descr="No sign">
              <a:extLst>
                <a:ext uri="{FF2B5EF4-FFF2-40B4-BE49-F238E27FC236}">
                  <a16:creationId xmlns:a16="http://schemas.microsoft.com/office/drawing/2014/main" id="{816C7F99-2695-3D4D-A317-014CCC2BA9D3}"/>
                </a:ext>
              </a:extLst>
            </p:cNvPr>
            <p:cNvSpPr/>
            <p:nvPr/>
          </p:nvSpPr>
          <p:spPr>
            <a:xfrm>
              <a:off x="4765999" y="3410020"/>
              <a:ext cx="304656" cy="30465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0" name="Freeform 19">
              <a:extLst>
                <a:ext uri="{FF2B5EF4-FFF2-40B4-BE49-F238E27FC236}">
                  <a16:creationId xmlns:a16="http://schemas.microsoft.com/office/drawing/2014/main" id="{4367BF90-445C-8F48-A377-1E1FC0ECB6C3}"/>
                </a:ext>
              </a:extLst>
            </p:cNvPr>
            <p:cNvSpPr/>
            <p:nvPr/>
          </p:nvSpPr>
          <p:spPr>
            <a:xfrm>
              <a:off x="5238216" y="3285388"/>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No Security</a:t>
              </a:r>
            </a:p>
          </p:txBody>
        </p:sp>
      </p:grpSp>
      <p:grpSp>
        <p:nvGrpSpPr>
          <p:cNvPr id="34" name="Group 33">
            <a:extLst>
              <a:ext uri="{FF2B5EF4-FFF2-40B4-BE49-F238E27FC236}">
                <a16:creationId xmlns:a16="http://schemas.microsoft.com/office/drawing/2014/main" id="{6E20B82D-BC53-F146-884B-4DBB3325D275}"/>
              </a:ext>
            </a:extLst>
          </p:cNvPr>
          <p:cNvGrpSpPr/>
          <p:nvPr/>
        </p:nvGrpSpPr>
        <p:grpSpPr>
          <a:xfrm>
            <a:off x="4598438" y="3977789"/>
            <a:ext cx="7012370" cy="553920"/>
            <a:chOff x="4598438" y="3977789"/>
            <a:chExt cx="7012370" cy="553920"/>
          </a:xfrm>
        </p:grpSpPr>
        <p:sp>
          <p:nvSpPr>
            <p:cNvPr id="21" name="Rounded Rectangle 20">
              <a:extLst>
                <a:ext uri="{FF2B5EF4-FFF2-40B4-BE49-F238E27FC236}">
                  <a16:creationId xmlns:a16="http://schemas.microsoft.com/office/drawing/2014/main" id="{48FB2BFA-4EEE-CA4C-BBD5-962A427DE345}"/>
                </a:ext>
              </a:extLst>
            </p:cNvPr>
            <p:cNvSpPr/>
            <p:nvPr/>
          </p:nvSpPr>
          <p:spPr>
            <a:xfrm>
              <a:off x="4598438" y="39777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a:extLst>
                <a:ext uri="{FF2B5EF4-FFF2-40B4-BE49-F238E27FC236}">
                  <a16:creationId xmlns:a16="http://schemas.microsoft.com/office/drawing/2014/main" id="{3AD9EFAB-2EAD-6549-B8BA-60A8D827F868}"/>
                </a:ext>
              </a:extLst>
            </p:cNvPr>
            <p:cNvSpPr/>
            <p:nvPr/>
          </p:nvSpPr>
          <p:spPr>
            <a:xfrm>
              <a:off x="4803011" y="4114567"/>
              <a:ext cx="230738" cy="25528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sp>
          <p:nvSpPr>
            <p:cNvPr id="23" name="Freeform 22">
              <a:extLst>
                <a:ext uri="{FF2B5EF4-FFF2-40B4-BE49-F238E27FC236}">
                  <a16:creationId xmlns:a16="http://schemas.microsoft.com/office/drawing/2014/main" id="{70F50890-EA2C-5F4B-9AD3-075F37959C57}"/>
                </a:ext>
              </a:extLst>
            </p:cNvPr>
            <p:cNvSpPr/>
            <p:nvPr/>
          </p:nvSpPr>
          <p:spPr>
            <a:xfrm>
              <a:off x="5238216" y="39777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No HTTPS</a:t>
              </a:r>
            </a:p>
          </p:txBody>
        </p:sp>
      </p:grpSp>
      <p:grpSp>
        <p:nvGrpSpPr>
          <p:cNvPr id="35" name="Group 34">
            <a:extLst>
              <a:ext uri="{FF2B5EF4-FFF2-40B4-BE49-F238E27FC236}">
                <a16:creationId xmlns:a16="http://schemas.microsoft.com/office/drawing/2014/main" id="{EB274EF9-432B-4F46-AD00-F563623F1DB0}"/>
              </a:ext>
            </a:extLst>
          </p:cNvPr>
          <p:cNvGrpSpPr/>
          <p:nvPr/>
        </p:nvGrpSpPr>
        <p:grpSpPr>
          <a:xfrm>
            <a:off x="4598438" y="4670189"/>
            <a:ext cx="7012370" cy="553920"/>
            <a:chOff x="4598438" y="4670189"/>
            <a:chExt cx="7012370" cy="553920"/>
          </a:xfrm>
        </p:grpSpPr>
        <p:sp>
          <p:nvSpPr>
            <p:cNvPr id="24" name="Rounded Rectangle 23">
              <a:extLst>
                <a:ext uri="{FF2B5EF4-FFF2-40B4-BE49-F238E27FC236}">
                  <a16:creationId xmlns:a16="http://schemas.microsoft.com/office/drawing/2014/main" id="{BE790B37-E97C-A642-8540-28081DBF794A}"/>
                </a:ext>
              </a:extLst>
            </p:cNvPr>
            <p:cNvSpPr/>
            <p:nvPr/>
          </p:nvSpPr>
          <p:spPr>
            <a:xfrm>
              <a:off x="4598438" y="4670189"/>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Database">
              <a:extLst>
                <a:ext uri="{FF2B5EF4-FFF2-40B4-BE49-F238E27FC236}">
                  <a16:creationId xmlns:a16="http://schemas.microsoft.com/office/drawing/2014/main" id="{E71132F0-84FB-4642-BA2E-EF10DC5ABAA4}"/>
                </a:ext>
              </a:extLst>
            </p:cNvPr>
            <p:cNvSpPr/>
            <p:nvPr/>
          </p:nvSpPr>
          <p:spPr>
            <a:xfrm>
              <a:off x="4765999" y="4794822"/>
              <a:ext cx="304656" cy="30465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18FB4EFF-2BDD-C040-B3DA-7973785AA46D}"/>
                </a:ext>
              </a:extLst>
            </p:cNvPr>
            <p:cNvSpPr/>
            <p:nvPr/>
          </p:nvSpPr>
          <p:spPr>
            <a:xfrm>
              <a:off x="5238216" y="4670189"/>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Data leaks</a:t>
              </a:r>
            </a:p>
          </p:txBody>
        </p:sp>
      </p:grpSp>
      <p:grpSp>
        <p:nvGrpSpPr>
          <p:cNvPr id="36" name="Group 35">
            <a:extLst>
              <a:ext uri="{FF2B5EF4-FFF2-40B4-BE49-F238E27FC236}">
                <a16:creationId xmlns:a16="http://schemas.microsoft.com/office/drawing/2014/main" id="{2181DC09-B060-2347-9A65-D1A4E423FAB9}"/>
              </a:ext>
            </a:extLst>
          </p:cNvPr>
          <p:cNvGrpSpPr/>
          <p:nvPr/>
        </p:nvGrpSpPr>
        <p:grpSpPr>
          <a:xfrm>
            <a:off x="4598438" y="5362590"/>
            <a:ext cx="7012370" cy="553920"/>
            <a:chOff x="4598438" y="5362590"/>
            <a:chExt cx="7012370" cy="553920"/>
          </a:xfrm>
        </p:grpSpPr>
        <p:sp>
          <p:nvSpPr>
            <p:cNvPr id="27" name="Rounded Rectangle 26">
              <a:extLst>
                <a:ext uri="{FF2B5EF4-FFF2-40B4-BE49-F238E27FC236}">
                  <a16:creationId xmlns:a16="http://schemas.microsoft.com/office/drawing/2014/main" id="{425B0071-328B-7945-AFFD-2D8D479440F0}"/>
                </a:ext>
              </a:extLst>
            </p:cNvPr>
            <p:cNvSpPr/>
            <p:nvPr/>
          </p:nvSpPr>
          <p:spPr>
            <a:xfrm>
              <a:off x="4598438" y="5362590"/>
              <a:ext cx="7012370" cy="553920"/>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hat">
              <a:extLst>
                <a:ext uri="{FF2B5EF4-FFF2-40B4-BE49-F238E27FC236}">
                  <a16:creationId xmlns:a16="http://schemas.microsoft.com/office/drawing/2014/main" id="{1890AC4E-8C90-4045-A404-C961C9943208}"/>
                </a:ext>
              </a:extLst>
            </p:cNvPr>
            <p:cNvSpPr/>
            <p:nvPr/>
          </p:nvSpPr>
          <p:spPr>
            <a:xfrm>
              <a:off x="4765999" y="5487223"/>
              <a:ext cx="304656" cy="304656"/>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9A8E44B9-FB76-F747-B4B6-9FA87E1884EE}"/>
                </a:ext>
              </a:extLst>
            </p:cNvPr>
            <p:cNvSpPr/>
            <p:nvPr/>
          </p:nvSpPr>
          <p:spPr>
            <a:xfrm>
              <a:off x="5238216" y="5362590"/>
              <a:ext cx="6372591" cy="553920"/>
            </a:xfrm>
            <a:custGeom>
              <a:avLst/>
              <a:gdLst>
                <a:gd name="connsiteX0" fmla="*/ 0 w 6372591"/>
                <a:gd name="connsiteY0" fmla="*/ 0 h 553920"/>
                <a:gd name="connsiteX1" fmla="*/ 6372591 w 6372591"/>
                <a:gd name="connsiteY1" fmla="*/ 0 h 553920"/>
                <a:gd name="connsiteX2" fmla="*/ 6372591 w 6372591"/>
                <a:gd name="connsiteY2" fmla="*/ 553920 h 553920"/>
                <a:gd name="connsiteX3" fmla="*/ 0 w 6372591"/>
                <a:gd name="connsiteY3" fmla="*/ 553920 h 553920"/>
                <a:gd name="connsiteX4" fmla="*/ 0 w 6372591"/>
                <a:gd name="connsiteY4" fmla="*/ 0 h 55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591" h="553920">
                  <a:moveTo>
                    <a:pt x="0" y="0"/>
                  </a:moveTo>
                  <a:lnTo>
                    <a:pt x="6372591" y="0"/>
                  </a:lnTo>
                  <a:lnTo>
                    <a:pt x="6372591" y="553920"/>
                  </a:lnTo>
                  <a:lnTo>
                    <a:pt x="0" y="5539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dirty="0"/>
                <a:t>Confusing Unit Uses</a:t>
              </a:r>
            </a:p>
          </p:txBody>
        </p:sp>
      </p:grpSp>
    </p:spTree>
    <p:extLst>
      <p:ext uri="{BB962C8B-B14F-4D97-AF65-F5344CB8AC3E}">
        <p14:creationId xmlns:p14="http://schemas.microsoft.com/office/powerpoint/2010/main" val="406302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FDE8B2-4CA2-44C1-9434-E764167AE2B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Let’s fix it</a:t>
            </a:r>
          </a:p>
        </p:txBody>
      </p:sp>
      <p:sp>
        <p:nvSpPr>
          <p:cNvPr id="147" name="Rectangle 14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Logo&#10;&#10;Description automatically generated">
            <a:extLst>
              <a:ext uri="{FF2B5EF4-FFF2-40B4-BE49-F238E27FC236}">
                <a16:creationId xmlns:a16="http://schemas.microsoft.com/office/drawing/2014/main" id="{787CC3AD-10F5-EC48-BB0E-46E154B8F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268" name="Picture 4" descr="bae update GIF">
            <a:extLst>
              <a:ext uri="{FF2B5EF4-FFF2-40B4-BE49-F238E27FC236}">
                <a16:creationId xmlns:a16="http://schemas.microsoft.com/office/drawing/2014/main" id="{924BFDDD-DBE6-0A4A-93E3-387D57636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742" y="1139190"/>
            <a:ext cx="6096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05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Simon Timms</a:t>
            </a:r>
          </a:p>
        </p:txBody>
      </p:sp>
      <p:sp>
        <p:nvSpPr>
          <p:cNvPr id="25" name="Rectangle 24">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B4D1A530-5663-7F43-BFBF-F4BAF8A3C761}"/>
              </a:ext>
            </a:extLst>
          </p:cNvPr>
          <p:cNvSpPr>
            <a:spLocks noGrp="1"/>
          </p:cNvSpPr>
          <p:nvPr>
            <p:ph idx="1"/>
          </p:nvPr>
        </p:nvSpPr>
        <p:spPr>
          <a:xfrm>
            <a:off x="807559" y="2340864"/>
            <a:ext cx="6690843" cy="3793237"/>
          </a:xfrm>
        </p:spPr>
        <p:txBody>
          <a:bodyPr>
            <a:normAutofit/>
          </a:bodyPr>
          <a:lstStyle/>
          <a:p>
            <a:r>
              <a:rPr lang="en-US" dirty="0">
                <a:solidFill>
                  <a:srgbClr val="FFFFFF"/>
                </a:solidFill>
              </a:rPr>
              <a:t>Simon Timms</a:t>
            </a:r>
          </a:p>
          <a:p>
            <a:r>
              <a:rPr lang="en-US" dirty="0">
                <a:solidFill>
                  <a:srgbClr val="FFFFFF"/>
                </a:solidFill>
              </a:rPr>
              <a:t>ASP.NET Monsters</a:t>
            </a:r>
          </a:p>
          <a:p>
            <a:r>
              <a:rPr lang="en-US" dirty="0">
                <a:solidFill>
                  <a:srgbClr val="FFFFFF"/>
                </a:solidFill>
              </a:rPr>
              <a:t>Jack of all trades</a:t>
            </a:r>
          </a:p>
          <a:p>
            <a:pPr marL="0" indent="0">
              <a:buNone/>
            </a:pPr>
            <a:endParaRPr lang="en-US" dirty="0">
              <a:solidFill>
                <a:srgbClr val="FFFFFF"/>
              </a:solidFill>
            </a:endParaRPr>
          </a:p>
        </p:txBody>
      </p:sp>
      <p:pic>
        <p:nvPicPr>
          <p:cNvPr id="9" name="Content Placeholder 4" descr="A close up of a toy&#10;&#10;Description automatically generated">
            <a:extLst>
              <a:ext uri="{FF2B5EF4-FFF2-40B4-BE49-F238E27FC236}">
                <a16:creationId xmlns:a16="http://schemas.microsoft.com/office/drawing/2014/main" id="{9566A729-412D-4B40-AB27-127FAA62E860}"/>
              </a:ext>
            </a:extLst>
          </p:cNvPr>
          <p:cNvPicPr>
            <a:picLocks noChangeAspect="1"/>
          </p:cNvPicPr>
          <p:nvPr/>
        </p:nvPicPr>
        <p:blipFill rotWithShape="1">
          <a:blip r:embed="rId2">
            <a:extLst>
              <a:ext uri="{28A0092B-C50C-407E-A947-70E740481C1C}">
                <a14:useLocalDpi xmlns:a14="http://schemas.microsoft.com/office/drawing/2010/main" val="0"/>
              </a:ext>
            </a:extLst>
          </a:blip>
          <a:srcRect t="9018" r="-1" b="-1"/>
          <a:stretch/>
        </p:blipFill>
        <p:spPr>
          <a:xfrm>
            <a:off x="8476761" y="2187032"/>
            <a:ext cx="3053422" cy="2778067"/>
          </a:xfrm>
          <a:prstGeom prst="rect">
            <a:avLst/>
          </a:prstGeom>
        </p:spPr>
      </p:pic>
      <p:sp>
        <p:nvSpPr>
          <p:cNvPr id="3" name="TextBox 2">
            <a:extLst>
              <a:ext uri="{FF2B5EF4-FFF2-40B4-BE49-F238E27FC236}">
                <a16:creationId xmlns:a16="http://schemas.microsoft.com/office/drawing/2014/main" id="{4C43FDBA-557E-490A-B3DF-B202C4987481}"/>
              </a:ext>
            </a:extLst>
          </p:cNvPr>
          <p:cNvSpPr txBox="1"/>
          <p:nvPr/>
        </p:nvSpPr>
        <p:spPr>
          <a:xfrm>
            <a:off x="10809140" y="5934046"/>
            <a:ext cx="1803161" cy="400110"/>
          </a:xfrm>
          <a:prstGeom prst="rect">
            <a:avLst/>
          </a:prstGeom>
          <a:noFill/>
        </p:spPr>
        <p:txBody>
          <a:bodyPr wrap="square" rtlCol="0">
            <a:spAutoFit/>
          </a:bodyPr>
          <a:lstStyle/>
          <a:p>
            <a:r>
              <a:rPr lang="en-US" sz="2000" b="1" dirty="0">
                <a:solidFill>
                  <a:schemeClr val="accent1"/>
                </a:solidFill>
              </a:rPr>
              <a:t>@stimms</a:t>
            </a:r>
          </a:p>
        </p:txBody>
      </p:sp>
      <p:sp>
        <p:nvSpPr>
          <p:cNvPr id="4" name="TextBox 3">
            <a:extLst>
              <a:ext uri="{FF2B5EF4-FFF2-40B4-BE49-F238E27FC236}">
                <a16:creationId xmlns:a16="http://schemas.microsoft.com/office/drawing/2014/main" id="{34B2F3FF-F2B5-4240-8C7C-6DF59BC28CC3}"/>
              </a:ext>
            </a:extLst>
          </p:cNvPr>
          <p:cNvSpPr txBox="1"/>
          <p:nvPr/>
        </p:nvSpPr>
        <p:spPr>
          <a:xfrm>
            <a:off x="7854373" y="5934046"/>
            <a:ext cx="3008376" cy="400110"/>
          </a:xfrm>
          <a:prstGeom prst="rect">
            <a:avLst/>
          </a:prstGeom>
          <a:noFill/>
        </p:spPr>
        <p:txBody>
          <a:bodyPr wrap="square" rtlCol="0">
            <a:spAutoFit/>
          </a:bodyPr>
          <a:lstStyle/>
          <a:p>
            <a:r>
              <a:rPr lang="en-US" sz="2000" b="1" dirty="0">
                <a:solidFill>
                  <a:schemeClr val="accent1"/>
                </a:solidFill>
              </a:rPr>
              <a:t>blog.simontimms.com</a:t>
            </a:r>
          </a:p>
        </p:txBody>
      </p:sp>
    </p:spTree>
    <p:extLst>
      <p:ext uri="{BB962C8B-B14F-4D97-AF65-F5344CB8AC3E}">
        <p14:creationId xmlns:p14="http://schemas.microsoft.com/office/powerpoint/2010/main" val="15612162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 name="Title 6">
            <a:extLst>
              <a:ext uri="{FF2B5EF4-FFF2-40B4-BE49-F238E27FC236}">
                <a16:creationId xmlns:a16="http://schemas.microsoft.com/office/drawing/2014/main" id="{9D8DA1AD-7EF9-CE41-8FD8-5508DC295797}"/>
              </a:ext>
            </a:extLst>
          </p:cNvPr>
          <p:cNvSpPr>
            <a:spLocks noGrp="1"/>
          </p:cNvSpPr>
          <p:nvPr>
            <p:ph type="title"/>
          </p:nvPr>
        </p:nvSpPr>
        <p:spPr/>
        <p:txBody>
          <a:bodyPr/>
          <a:lstStyle/>
          <a:p>
            <a:endParaRPr lang="en-US"/>
          </a:p>
        </p:txBody>
      </p:sp>
      <p:pic>
        <p:nvPicPr>
          <p:cNvPr id="10" name="Picture 9" descr="Logo&#10;&#10;Description automatically generated">
            <a:extLst>
              <a:ext uri="{FF2B5EF4-FFF2-40B4-BE49-F238E27FC236}">
                <a16:creationId xmlns:a16="http://schemas.microsoft.com/office/drawing/2014/main" id="{CD4A7DB4-D0C3-8E4E-8D82-0D0AC387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531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11C4-994E-4446-A663-C4D11D3E6801}"/>
              </a:ext>
            </a:extLst>
          </p:cNvPr>
          <p:cNvSpPr>
            <a:spLocks noGrp="1"/>
          </p:cNvSpPr>
          <p:nvPr>
            <p:ph type="title"/>
          </p:nvPr>
        </p:nvSpPr>
        <p:spPr/>
        <p:txBody>
          <a:bodyPr/>
          <a:lstStyle/>
          <a:p>
            <a:r>
              <a:rPr lang="en-US" dirty="0"/>
              <a:t>Start with amazing documentation</a:t>
            </a:r>
          </a:p>
        </p:txBody>
      </p:sp>
      <p:sp>
        <p:nvSpPr>
          <p:cNvPr id="3" name="Content Placeholder 2">
            <a:extLst>
              <a:ext uri="{FF2B5EF4-FFF2-40B4-BE49-F238E27FC236}">
                <a16:creationId xmlns:a16="http://schemas.microsoft.com/office/drawing/2014/main" id="{571BEE2C-C845-412D-BEA4-1D59818FDC1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23D54E-5694-4226-B0AA-FD2CE9EB76E1}"/>
              </a:ext>
            </a:extLst>
          </p:cNvPr>
          <p:cNvPicPr>
            <a:picLocks noChangeAspect="1"/>
          </p:cNvPicPr>
          <p:nvPr/>
        </p:nvPicPr>
        <p:blipFill>
          <a:blip r:embed="rId3"/>
          <a:stretch>
            <a:fillRect/>
          </a:stretch>
        </p:blipFill>
        <p:spPr>
          <a:xfrm>
            <a:off x="186923" y="1929423"/>
            <a:ext cx="6836496" cy="4746708"/>
          </a:xfrm>
          <a:prstGeom prst="rect">
            <a:avLst/>
          </a:prstGeom>
        </p:spPr>
      </p:pic>
      <p:pic>
        <p:nvPicPr>
          <p:cNvPr id="5" name="Picture 4">
            <a:extLst>
              <a:ext uri="{FF2B5EF4-FFF2-40B4-BE49-F238E27FC236}">
                <a16:creationId xmlns:a16="http://schemas.microsoft.com/office/drawing/2014/main" id="{F431B8B7-C556-44C1-9AD0-607579443B94}"/>
              </a:ext>
            </a:extLst>
          </p:cNvPr>
          <p:cNvPicPr>
            <a:picLocks noChangeAspect="1"/>
          </p:cNvPicPr>
          <p:nvPr/>
        </p:nvPicPr>
        <p:blipFill>
          <a:blip r:embed="rId4"/>
          <a:stretch>
            <a:fillRect/>
          </a:stretch>
        </p:blipFill>
        <p:spPr>
          <a:xfrm>
            <a:off x="5578638" y="1929423"/>
            <a:ext cx="6495496" cy="4614941"/>
          </a:xfrm>
          <a:prstGeom prst="rect">
            <a:avLst/>
          </a:prstGeom>
        </p:spPr>
      </p:pic>
    </p:spTree>
    <p:extLst>
      <p:ext uri="{BB962C8B-B14F-4D97-AF65-F5344CB8AC3E}">
        <p14:creationId xmlns:p14="http://schemas.microsoft.com/office/powerpoint/2010/main" val="35379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42F-0192-4CE7-BF4A-BCDE7EED833B}"/>
              </a:ext>
            </a:extLst>
          </p:cNvPr>
          <p:cNvSpPr>
            <a:spLocks noGrp="1"/>
          </p:cNvSpPr>
          <p:nvPr>
            <p:ph type="title"/>
          </p:nvPr>
        </p:nvSpPr>
        <p:spPr/>
        <p:txBody>
          <a:bodyPr>
            <a:normAutofit fontScale="90000"/>
          </a:bodyPr>
          <a:lstStyle/>
          <a:p>
            <a:r>
              <a:rPr lang="en-US" dirty="0" err="1"/>
              <a:t>Openapi</a:t>
            </a:r>
            <a:r>
              <a:rPr lang="en-US" dirty="0"/>
              <a:t> specification (formerly swagger)</a:t>
            </a:r>
          </a:p>
        </p:txBody>
      </p:sp>
      <p:sp>
        <p:nvSpPr>
          <p:cNvPr id="3" name="Content Placeholder 2">
            <a:extLst>
              <a:ext uri="{FF2B5EF4-FFF2-40B4-BE49-F238E27FC236}">
                <a16:creationId xmlns:a16="http://schemas.microsoft.com/office/drawing/2014/main" id="{F01F51D1-6C14-490F-AE3F-A215C0BFF264}"/>
              </a:ext>
            </a:extLst>
          </p:cNvPr>
          <p:cNvSpPr>
            <a:spLocks noGrp="1"/>
          </p:cNvSpPr>
          <p:nvPr>
            <p:ph idx="1"/>
          </p:nvPr>
        </p:nvSpPr>
        <p:spPr/>
        <p:txBody>
          <a:bodyPr/>
          <a:lstStyle/>
          <a:p>
            <a:r>
              <a:rPr lang="en-US" dirty="0"/>
              <a:t>API Description format for REST APIs</a:t>
            </a:r>
          </a:p>
          <a:p>
            <a:r>
              <a:rPr lang="en-US" dirty="0"/>
              <a:t>Generates Documentation (</a:t>
            </a:r>
            <a:r>
              <a:rPr lang="en-US" dirty="0" err="1"/>
              <a:t>SwaggerUI</a:t>
            </a:r>
            <a:r>
              <a:rPr lang="en-US" dirty="0"/>
              <a:t>)</a:t>
            </a:r>
          </a:p>
          <a:p>
            <a:r>
              <a:rPr lang="en-US" dirty="0"/>
              <a:t>Generate Server Stub (Swagger </a:t>
            </a:r>
            <a:r>
              <a:rPr lang="en-US" dirty="0" err="1"/>
              <a:t>Codegen</a:t>
            </a:r>
            <a:r>
              <a:rPr lang="en-US" dirty="0"/>
              <a:t>)</a:t>
            </a:r>
          </a:p>
          <a:p>
            <a:r>
              <a:rPr lang="en-US" dirty="0"/>
              <a:t>Generate client-side Libraries (Swagger </a:t>
            </a:r>
            <a:r>
              <a:rPr lang="en-US" dirty="0" err="1"/>
              <a:t>Codegen</a:t>
            </a:r>
            <a:r>
              <a:rPr lang="en-US" dirty="0"/>
              <a:t>)</a:t>
            </a:r>
          </a:p>
          <a:p>
            <a:r>
              <a:rPr lang="en-US" dirty="0"/>
              <a:t>Controllers are just a thin Presentation Layer – no logic -&gt; great candidate to generate</a:t>
            </a:r>
          </a:p>
        </p:txBody>
      </p:sp>
    </p:spTree>
    <p:extLst>
      <p:ext uri="{BB962C8B-B14F-4D97-AF65-F5344CB8AC3E}">
        <p14:creationId xmlns:p14="http://schemas.microsoft.com/office/powerpoint/2010/main" val="70892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pic>
        <p:nvPicPr>
          <p:cNvPr id="5" name="Picture 4">
            <a:extLst>
              <a:ext uri="{FF2B5EF4-FFF2-40B4-BE49-F238E27FC236}">
                <a16:creationId xmlns:a16="http://schemas.microsoft.com/office/drawing/2014/main" id="{83096481-B586-4506-A042-2F42E4F47E6F}"/>
              </a:ext>
            </a:extLst>
          </p:cNvPr>
          <p:cNvPicPr>
            <a:picLocks noChangeAspect="1"/>
          </p:cNvPicPr>
          <p:nvPr/>
        </p:nvPicPr>
        <p:blipFill>
          <a:blip r:embed="rId4"/>
          <a:stretch>
            <a:fillRect/>
          </a:stretch>
        </p:blipFill>
        <p:spPr>
          <a:xfrm>
            <a:off x="4287982" y="1202360"/>
            <a:ext cx="7765889" cy="4619993"/>
          </a:xfrm>
          <a:prstGeom prst="rect">
            <a:avLst/>
          </a:prstGeom>
        </p:spPr>
      </p:pic>
    </p:spTree>
    <p:extLst>
      <p:ext uri="{BB962C8B-B14F-4D97-AF65-F5344CB8AC3E}">
        <p14:creationId xmlns:p14="http://schemas.microsoft.com/office/powerpoint/2010/main" val="35762077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18202FD-3F4A-4314-9A4A-305386DF91C0}"/>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Swagger </a:t>
            </a:r>
            <a:r>
              <a:rPr lang="en-US" dirty="0" err="1">
                <a:solidFill>
                  <a:srgbClr val="FFFFFF"/>
                </a:solidFill>
              </a:rPr>
              <a:t>ui</a:t>
            </a:r>
            <a:endParaRPr lang="en-US" dirty="0">
              <a:solidFill>
                <a:srgbClr val="FFFFFF"/>
              </a:solidFill>
            </a:endParaRPr>
          </a:p>
        </p:txBody>
      </p:sp>
      <p:pic>
        <p:nvPicPr>
          <p:cNvPr id="4" name="Content Placeholder 3">
            <a:extLst>
              <a:ext uri="{FF2B5EF4-FFF2-40B4-BE49-F238E27FC236}">
                <a16:creationId xmlns:a16="http://schemas.microsoft.com/office/drawing/2014/main" id="{DAD5D16A-5798-41F0-A388-BE54FA432F96}"/>
              </a:ext>
            </a:extLst>
          </p:cNvPr>
          <p:cNvPicPr>
            <a:picLocks noChangeAspect="1"/>
          </p:cNvPicPr>
          <p:nvPr/>
        </p:nvPicPr>
        <p:blipFill>
          <a:blip r:embed="rId3"/>
          <a:stretch>
            <a:fillRect/>
          </a:stretch>
        </p:blipFill>
        <p:spPr>
          <a:xfrm>
            <a:off x="4592231" y="1405001"/>
            <a:ext cx="6831503" cy="4030585"/>
          </a:xfrm>
          <a:prstGeom prst="rect">
            <a:avLst/>
          </a:prstGeom>
        </p:spPr>
      </p:pic>
    </p:spTree>
    <p:extLst>
      <p:ext uri="{BB962C8B-B14F-4D97-AF65-F5344CB8AC3E}">
        <p14:creationId xmlns:p14="http://schemas.microsoft.com/office/powerpoint/2010/main" val="153872212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75D90-4A4A-491C-9493-B7E531A2D6C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err="1">
                <a:solidFill>
                  <a:srgbClr val="FFFFFF">
                    <a:alpha val="90000"/>
                  </a:srgbClr>
                </a:solidFill>
                <a:latin typeface="+mj-lt"/>
                <a:ea typeface="+mj-ea"/>
                <a:cs typeface="+mj-cs"/>
              </a:rPr>
              <a:t>Asp.net</a:t>
            </a:r>
            <a:r>
              <a:rPr lang="en-US" sz="6600" b="0" kern="1200" cap="all" dirty="0">
                <a:solidFill>
                  <a:srgbClr val="FFFFFF">
                    <a:alpha val="90000"/>
                  </a:srgbClr>
                </a:solidFill>
                <a:latin typeface="+mj-lt"/>
                <a:ea typeface="+mj-ea"/>
                <a:cs typeface="+mj-cs"/>
              </a:rPr>
              <a:t> core swagger</a:t>
            </a:r>
          </a:p>
        </p:txBody>
      </p:sp>
      <p:sp>
        <p:nvSpPr>
          <p:cNvPr id="3" name="Content Placeholder 2">
            <a:extLst>
              <a:ext uri="{FF2B5EF4-FFF2-40B4-BE49-F238E27FC236}">
                <a16:creationId xmlns:a16="http://schemas.microsoft.com/office/drawing/2014/main" id="{F12D725F-430A-491E-AC8C-111E9E3773FF}"/>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7730011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BBBB5B-E0CF-4091-9595-3883B757849D}"/>
              </a:ext>
            </a:extLst>
          </p:cNvPr>
          <p:cNvSpPr>
            <a:spLocks noGrp="1"/>
          </p:cNvSpPr>
          <p:nvPr>
            <p:ph type="title"/>
          </p:nvPr>
        </p:nvSpPr>
        <p:spPr>
          <a:xfrm>
            <a:off x="601255" y="702155"/>
            <a:ext cx="3409783" cy="1300365"/>
          </a:xfrm>
        </p:spPr>
        <p:txBody>
          <a:bodyPr>
            <a:normAutofit/>
          </a:bodyPr>
          <a:lstStyle/>
          <a:p>
            <a:r>
              <a:rPr lang="en-US">
                <a:solidFill>
                  <a:srgbClr val="FFFFFF"/>
                </a:solidFill>
              </a:rPr>
              <a:t>Status codes</a:t>
            </a:r>
          </a:p>
        </p:txBody>
      </p:sp>
      <p:pic>
        <p:nvPicPr>
          <p:cNvPr id="4" name="Content Placeholder 3">
            <a:extLst>
              <a:ext uri="{FF2B5EF4-FFF2-40B4-BE49-F238E27FC236}">
                <a16:creationId xmlns:a16="http://schemas.microsoft.com/office/drawing/2014/main" id="{175EDA24-51E9-4B60-AF87-002B00DCB8E6}"/>
              </a:ext>
            </a:extLst>
          </p:cNvPr>
          <p:cNvPicPr>
            <a:picLocks noChangeAspect="1"/>
          </p:cNvPicPr>
          <p:nvPr/>
        </p:nvPicPr>
        <p:blipFill>
          <a:blip r:embed="rId3"/>
          <a:stretch>
            <a:fillRect/>
          </a:stretch>
        </p:blipFill>
        <p:spPr>
          <a:xfrm>
            <a:off x="5648038" y="936141"/>
            <a:ext cx="4719889" cy="4968305"/>
          </a:xfrm>
          <a:prstGeom prst="rect">
            <a:avLst/>
          </a:prstGeom>
        </p:spPr>
      </p:pic>
      <p:pic>
        <p:nvPicPr>
          <p:cNvPr id="5" name="Picture 4" descr="Logo&#10;&#10;Description automatically generated">
            <a:extLst>
              <a:ext uri="{FF2B5EF4-FFF2-40B4-BE49-F238E27FC236}">
                <a16:creationId xmlns:a16="http://schemas.microsoft.com/office/drawing/2014/main" id="{41DCB355-75DD-774D-BF6E-FCD573CDF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226496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6F8-4981-4BF7-8745-53CD3BA48FA2}"/>
              </a:ext>
            </a:extLst>
          </p:cNvPr>
          <p:cNvSpPr>
            <a:spLocks noGrp="1"/>
          </p:cNvSpPr>
          <p:nvPr>
            <p:ph type="title"/>
          </p:nvPr>
        </p:nvSpPr>
        <p:spPr/>
        <p:txBody>
          <a:bodyPr/>
          <a:lstStyle/>
          <a:p>
            <a:r>
              <a:rPr lang="en-US" dirty="0"/>
              <a:t>Common, but incorrect, patterns</a:t>
            </a:r>
          </a:p>
        </p:txBody>
      </p:sp>
      <p:sp>
        <p:nvSpPr>
          <p:cNvPr id="3" name="Content Placeholder 2">
            <a:extLst>
              <a:ext uri="{FF2B5EF4-FFF2-40B4-BE49-F238E27FC236}">
                <a16:creationId xmlns:a16="http://schemas.microsoft.com/office/drawing/2014/main" id="{B465BD62-0765-4D9C-BD52-E00B5F6196BD}"/>
              </a:ext>
            </a:extLst>
          </p:cNvPr>
          <p:cNvSpPr>
            <a:spLocks noGrp="1"/>
          </p:cNvSpPr>
          <p:nvPr>
            <p:ph idx="1"/>
          </p:nvPr>
        </p:nvSpPr>
        <p:spPr/>
        <p:txBody>
          <a:bodyPr/>
          <a:lstStyle/>
          <a:p>
            <a:r>
              <a:rPr lang="en-US" dirty="0"/>
              <a:t>Return 200 for everything</a:t>
            </a:r>
          </a:p>
          <a:p>
            <a:r>
              <a:rPr lang="en-US" dirty="0"/>
              <a:t>Return 400 or 500 for every error</a:t>
            </a:r>
          </a:p>
          <a:p>
            <a:r>
              <a:rPr lang="en-US" dirty="0"/>
              <a:t>401 instead of 403 or vice versa</a:t>
            </a:r>
          </a:p>
          <a:p>
            <a:r>
              <a:rPr lang="en-US" dirty="0"/>
              <a:t>Return errors, without solution</a:t>
            </a:r>
          </a:p>
          <a:p>
            <a:r>
              <a:rPr lang="en-US" dirty="0"/>
              <a:t>Don’t be nice to bad people</a:t>
            </a:r>
          </a:p>
        </p:txBody>
      </p:sp>
    </p:spTree>
    <p:extLst>
      <p:ext uri="{BB962C8B-B14F-4D97-AF65-F5344CB8AC3E}">
        <p14:creationId xmlns:p14="http://schemas.microsoft.com/office/powerpoint/2010/main" val="440313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9505-E518-40DB-B576-02CB29AE2FDA}"/>
              </a:ext>
            </a:extLst>
          </p:cNvPr>
          <p:cNvSpPr>
            <a:spLocks noGrp="1"/>
          </p:cNvSpPr>
          <p:nvPr>
            <p:ph type="title"/>
          </p:nvPr>
        </p:nvSpPr>
        <p:spPr/>
        <p:txBody>
          <a:bodyPr/>
          <a:lstStyle/>
          <a:p>
            <a:r>
              <a:rPr lang="en-US" dirty="0"/>
              <a:t>Return error messages inside of errors</a:t>
            </a:r>
          </a:p>
        </p:txBody>
      </p:sp>
      <p:pic>
        <p:nvPicPr>
          <p:cNvPr id="4" name="Content Placeholder 3">
            <a:extLst>
              <a:ext uri="{FF2B5EF4-FFF2-40B4-BE49-F238E27FC236}">
                <a16:creationId xmlns:a16="http://schemas.microsoft.com/office/drawing/2014/main" id="{5A948BED-E8FF-4815-943B-94DA28050796}"/>
              </a:ext>
            </a:extLst>
          </p:cNvPr>
          <p:cNvPicPr>
            <a:picLocks noGrp="1" noChangeAspect="1"/>
          </p:cNvPicPr>
          <p:nvPr>
            <p:ph idx="1"/>
          </p:nvPr>
        </p:nvPicPr>
        <p:blipFill>
          <a:blip r:embed="rId2"/>
          <a:stretch>
            <a:fillRect/>
          </a:stretch>
        </p:blipFill>
        <p:spPr>
          <a:xfrm>
            <a:off x="2519246" y="2341563"/>
            <a:ext cx="7153508" cy="3633787"/>
          </a:xfrm>
          <a:prstGeom prst="rect">
            <a:avLst/>
          </a:prstGeom>
        </p:spPr>
      </p:pic>
    </p:spTree>
    <p:extLst>
      <p:ext uri="{BB962C8B-B14F-4D97-AF65-F5344CB8AC3E}">
        <p14:creationId xmlns:p14="http://schemas.microsoft.com/office/powerpoint/2010/main" val="335476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Better Errors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6760615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45D135-17BC-4FA8-89B1-A4190A5BF009}"/>
              </a:ext>
            </a:extLst>
          </p:cNvPr>
          <p:cNvSpPr>
            <a:spLocks noGrp="1"/>
          </p:cNvSpPr>
          <p:nvPr>
            <p:ph type="title"/>
          </p:nvPr>
        </p:nvSpPr>
        <p:spPr>
          <a:xfrm>
            <a:off x="4602822" y="938022"/>
            <a:ext cx="6658013" cy="1188720"/>
          </a:xfrm>
        </p:spPr>
        <p:txBody>
          <a:bodyPr>
            <a:normAutofit/>
          </a:bodyPr>
          <a:lstStyle/>
          <a:p>
            <a:r>
              <a:rPr lang="en-US" dirty="0">
                <a:solidFill>
                  <a:srgbClr val="FFFFFF"/>
                </a:solidFill>
              </a:rPr>
              <a:t>Patrick Ullrich</a:t>
            </a:r>
          </a:p>
        </p:txBody>
      </p:sp>
      <p:sp>
        <p:nvSpPr>
          <p:cNvPr id="8" name="Rectangle 7">
            <a:extLst>
              <a:ext uri="{FF2B5EF4-FFF2-40B4-BE49-F238E27FC236}">
                <a16:creationId xmlns:a16="http://schemas.microsoft.com/office/drawing/2014/main" id="{1126016E-6CA2-B14F-B4BE-7045DC0EAC23}"/>
              </a:ext>
            </a:extLst>
          </p:cNvPr>
          <p:cNvSpPr/>
          <p:nvPr/>
        </p:nvSpPr>
        <p:spPr>
          <a:xfrm>
            <a:off x="0" y="5791344"/>
            <a:ext cx="3987914" cy="42693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0B9FEAB-D3D9-6644-9417-07D2ED5B945F}"/>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774700" y="2187033"/>
            <a:ext cx="3053422" cy="2778064"/>
          </a:xfrm>
          <a:prstGeom prst="rect">
            <a:avLst/>
          </a:prstGeom>
        </p:spPr>
      </p:pic>
      <p:sp>
        <p:nvSpPr>
          <p:cNvPr id="6" name="Content Placeholder 5">
            <a:extLst>
              <a:ext uri="{FF2B5EF4-FFF2-40B4-BE49-F238E27FC236}">
                <a16:creationId xmlns:a16="http://schemas.microsoft.com/office/drawing/2014/main" id="{E2E637E8-7C96-CA45-95DD-D92B792292C2}"/>
              </a:ext>
            </a:extLst>
          </p:cNvPr>
          <p:cNvSpPr>
            <a:spLocks noGrp="1"/>
          </p:cNvSpPr>
          <p:nvPr>
            <p:ph idx="1"/>
          </p:nvPr>
        </p:nvSpPr>
        <p:spPr>
          <a:xfrm>
            <a:off x="4602822" y="2340864"/>
            <a:ext cx="6658013" cy="3793237"/>
          </a:xfrm>
        </p:spPr>
        <p:txBody>
          <a:bodyPr>
            <a:normAutofit/>
          </a:bodyPr>
          <a:lstStyle/>
          <a:p>
            <a:r>
              <a:rPr lang="en-US" dirty="0">
                <a:solidFill>
                  <a:srgbClr val="FFFFFF"/>
                </a:solidFill>
              </a:rPr>
              <a:t>Regina, Saskatchewan</a:t>
            </a:r>
          </a:p>
          <a:p>
            <a:r>
              <a:rPr lang="en-US" dirty="0">
                <a:solidFill>
                  <a:srgbClr val="FFFFFF"/>
                </a:solidFill>
              </a:rPr>
              <a:t>.NET Core + ReactJS</a:t>
            </a:r>
          </a:p>
          <a:p>
            <a:r>
              <a:rPr lang="en-US" dirty="0" err="1">
                <a:solidFill>
                  <a:srgbClr val="FFFFFF"/>
                </a:solidFill>
              </a:rPr>
              <a:t>Outpost.Health</a:t>
            </a:r>
            <a:endParaRPr lang="en-US" dirty="0">
              <a:solidFill>
                <a:srgbClr val="FFFFFF"/>
              </a:solidFill>
            </a:endParaRPr>
          </a:p>
          <a:p>
            <a:r>
              <a:rPr lang="en-US" dirty="0">
                <a:solidFill>
                  <a:srgbClr val="FFFFFF"/>
                </a:solidFill>
              </a:rPr>
              <a:t>Healthcare, Digital Identity</a:t>
            </a:r>
          </a:p>
        </p:txBody>
      </p:sp>
      <p:pic>
        <p:nvPicPr>
          <p:cNvPr id="5" name="Picture 4" descr="Logo&#10;&#10;Description automatically generated">
            <a:extLst>
              <a:ext uri="{FF2B5EF4-FFF2-40B4-BE49-F238E27FC236}">
                <a16:creationId xmlns:a16="http://schemas.microsoft.com/office/drawing/2014/main" id="{65D0089B-8B11-D944-884C-2A4E013DE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3" y="5768551"/>
            <a:ext cx="1786028" cy="418873"/>
          </a:xfrm>
          <a:prstGeom prst="rect">
            <a:avLst/>
          </a:prstGeom>
        </p:spPr>
      </p:pic>
      <p:sp>
        <p:nvSpPr>
          <p:cNvPr id="7" name="TextBox 6">
            <a:extLst>
              <a:ext uri="{FF2B5EF4-FFF2-40B4-BE49-F238E27FC236}">
                <a16:creationId xmlns:a16="http://schemas.microsoft.com/office/drawing/2014/main" id="{94DF1CC4-BE18-4D40-918D-57C32632F8C1}"/>
              </a:ext>
            </a:extLst>
          </p:cNvPr>
          <p:cNvSpPr txBox="1"/>
          <p:nvPr/>
        </p:nvSpPr>
        <p:spPr>
          <a:xfrm>
            <a:off x="2346692" y="5801682"/>
            <a:ext cx="1803161" cy="400110"/>
          </a:xfrm>
          <a:prstGeom prst="rect">
            <a:avLst/>
          </a:prstGeom>
          <a:noFill/>
        </p:spPr>
        <p:txBody>
          <a:bodyPr wrap="square" rtlCol="0">
            <a:spAutoFit/>
          </a:bodyPr>
          <a:lstStyle/>
          <a:p>
            <a:r>
              <a:rPr lang="en-US" sz="2000" b="1" dirty="0">
                <a:solidFill>
                  <a:schemeClr val="accent1"/>
                </a:solidFill>
              </a:rPr>
              <a:t>@</a:t>
            </a:r>
            <a:r>
              <a:rPr lang="en-US" sz="2000" b="1" dirty="0" err="1">
                <a:solidFill>
                  <a:schemeClr val="accent1"/>
                </a:solidFill>
              </a:rPr>
              <a:t>itspatricku</a:t>
            </a:r>
            <a:endParaRPr lang="en-US" sz="2000" b="1" dirty="0">
              <a:solidFill>
                <a:schemeClr val="accent1"/>
              </a:solidFill>
            </a:endParaRPr>
          </a:p>
        </p:txBody>
      </p:sp>
    </p:spTree>
    <p:extLst>
      <p:ext uri="{BB962C8B-B14F-4D97-AF65-F5344CB8AC3E}">
        <p14:creationId xmlns:p14="http://schemas.microsoft.com/office/powerpoint/2010/main" val="57798440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71148" y="1037967"/>
            <a:ext cx="3054091" cy="4709131"/>
          </a:xfrm>
        </p:spPr>
        <p:txBody>
          <a:bodyPr anchor="ctr">
            <a:normAutofit/>
          </a:bodyPr>
          <a:lstStyle/>
          <a:p>
            <a:r>
              <a:rPr lang="en-US" dirty="0">
                <a:solidFill>
                  <a:srgbClr val="FFFEFF"/>
                </a:solidFill>
              </a:rPr>
              <a:t>Logging, logging, logging</a:t>
            </a:r>
          </a:p>
        </p:txBody>
      </p:sp>
      <p:pic>
        <p:nvPicPr>
          <p:cNvPr id="1026" name="Picture 2" descr="Logs, Wood, Timber, Lumber, Woodpile, Forestry, Logging">
            <a:extLst>
              <a:ext uri="{FF2B5EF4-FFF2-40B4-BE49-F238E27FC236}">
                <a16:creationId xmlns:a16="http://schemas.microsoft.com/office/drawing/2014/main" id="{70DB58CE-C7E4-4A9F-8E98-93317DAB25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5488" y="1221304"/>
            <a:ext cx="6724650" cy="445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84A676-0F39-D140-96AC-F22DF0B0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130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399-B153-4DAB-B639-BE8DFBAAECA3}"/>
              </a:ext>
            </a:extLst>
          </p:cNvPr>
          <p:cNvSpPr>
            <a:spLocks noGrp="1"/>
          </p:cNvSpPr>
          <p:nvPr>
            <p:ph type="title"/>
          </p:nvPr>
        </p:nvSpPr>
        <p:spPr/>
        <p:txBody>
          <a:bodyPr/>
          <a:lstStyle/>
          <a:p>
            <a:r>
              <a:rPr lang="en-US" dirty="0"/>
              <a:t>Logging is</a:t>
            </a:r>
          </a:p>
        </p:txBody>
      </p:sp>
      <p:sp>
        <p:nvSpPr>
          <p:cNvPr id="3" name="Content Placeholder 2">
            <a:extLst>
              <a:ext uri="{FF2B5EF4-FFF2-40B4-BE49-F238E27FC236}">
                <a16:creationId xmlns:a16="http://schemas.microsoft.com/office/drawing/2014/main" id="{555EA795-E7B1-4FAF-8457-9C57351A4505}"/>
              </a:ext>
            </a:extLst>
          </p:cNvPr>
          <p:cNvSpPr>
            <a:spLocks noGrp="1"/>
          </p:cNvSpPr>
          <p:nvPr>
            <p:ph idx="1"/>
          </p:nvPr>
        </p:nvSpPr>
        <p:spPr/>
        <p:txBody>
          <a:bodyPr/>
          <a:lstStyle/>
          <a:p>
            <a:r>
              <a:rPr lang="en-US" dirty="0"/>
              <a:t>Instrumental in understanding the current state of production (I’d move this to app insights)</a:t>
            </a:r>
          </a:p>
          <a:p>
            <a:r>
              <a:rPr lang="en-US" dirty="0"/>
              <a:t>Detecting common errors</a:t>
            </a:r>
          </a:p>
          <a:p>
            <a:r>
              <a:rPr lang="en-US" dirty="0"/>
              <a:t>Catching errors as quickly as possible</a:t>
            </a:r>
          </a:p>
          <a:p>
            <a:r>
              <a:rPr lang="en-US" dirty="0"/>
              <a:t>Looking of unusual usage patterns</a:t>
            </a:r>
          </a:p>
          <a:p>
            <a:r>
              <a:rPr lang="en-US" dirty="0"/>
              <a:t>Catching performance issues</a:t>
            </a:r>
          </a:p>
          <a:p>
            <a:r>
              <a:rPr lang="en-US" dirty="0"/>
              <a:t>Tool for developers to fix error</a:t>
            </a:r>
          </a:p>
          <a:p>
            <a:r>
              <a:rPr lang="en-US" dirty="0"/>
              <a:t>Audit events</a:t>
            </a:r>
          </a:p>
        </p:txBody>
      </p:sp>
    </p:spTree>
    <p:extLst>
      <p:ext uri="{BB962C8B-B14F-4D97-AF65-F5344CB8AC3E}">
        <p14:creationId xmlns:p14="http://schemas.microsoft.com/office/powerpoint/2010/main" val="132803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Logging middleware</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426458771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13E9-A7D4-4780-8548-B4AA238E64C8}"/>
              </a:ext>
            </a:extLst>
          </p:cNvPr>
          <p:cNvSpPr>
            <a:spLocks noGrp="1"/>
          </p:cNvSpPr>
          <p:nvPr>
            <p:ph type="title"/>
          </p:nvPr>
        </p:nvSpPr>
        <p:spPr/>
        <p:txBody>
          <a:bodyPr/>
          <a:lstStyle/>
          <a:p>
            <a:r>
              <a:rPr lang="en-US" dirty="0"/>
              <a:t>Gives you deep insights into your app</a:t>
            </a:r>
          </a:p>
        </p:txBody>
      </p:sp>
      <p:pic>
        <p:nvPicPr>
          <p:cNvPr id="2050" name="Picture 2" descr="Overview of Insights in Azure Monitor - Azure Monitor | Microsoft Docs">
            <a:extLst>
              <a:ext uri="{FF2B5EF4-FFF2-40B4-BE49-F238E27FC236}">
                <a16:creationId xmlns:a16="http://schemas.microsoft.com/office/drawing/2014/main" id="{D0937F54-8DF3-4E31-87DE-B5EFBC8B3E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2093" y="2341563"/>
            <a:ext cx="734781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7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 application insights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26098232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descr="Logo&#10;&#10;Description automatically generated">
            <a:extLst>
              <a:ext uri="{FF2B5EF4-FFF2-40B4-BE49-F238E27FC236}">
                <a16:creationId xmlns:a16="http://schemas.microsoft.com/office/drawing/2014/main" id="{5E60AB63-1D66-6D4D-8EA5-ADA42C21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1123992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8803-6BA1-4520-8A63-B631393C7471}"/>
              </a:ext>
            </a:extLst>
          </p:cNvPr>
          <p:cNvSpPr>
            <a:spLocks noGrp="1"/>
          </p:cNvSpPr>
          <p:nvPr>
            <p:ph type="title"/>
          </p:nvPr>
        </p:nvSpPr>
        <p:spPr/>
        <p:txBody>
          <a:bodyPr/>
          <a:lstStyle/>
          <a:p>
            <a:r>
              <a:rPr lang="en-US" dirty="0"/>
              <a:t>Why add security</a:t>
            </a:r>
          </a:p>
        </p:txBody>
      </p:sp>
      <p:sp>
        <p:nvSpPr>
          <p:cNvPr id="3" name="Content Placeholder 2">
            <a:extLst>
              <a:ext uri="{FF2B5EF4-FFF2-40B4-BE49-F238E27FC236}">
                <a16:creationId xmlns:a16="http://schemas.microsoft.com/office/drawing/2014/main" id="{CC5F22DE-79BA-4DDB-B74C-A3D275A6F321}"/>
              </a:ext>
            </a:extLst>
          </p:cNvPr>
          <p:cNvSpPr>
            <a:spLocks noGrp="1"/>
          </p:cNvSpPr>
          <p:nvPr>
            <p:ph idx="1"/>
          </p:nvPr>
        </p:nvSpPr>
        <p:spPr/>
        <p:txBody>
          <a:bodyPr/>
          <a:lstStyle/>
          <a:p>
            <a:pPr marL="0" indent="0">
              <a:buNone/>
            </a:pPr>
            <a:r>
              <a:rPr lang="en-US" dirty="0"/>
              <a:t>Gives us insight on</a:t>
            </a:r>
          </a:p>
          <a:p>
            <a:r>
              <a:rPr lang="en-US" dirty="0"/>
              <a:t>Who is accessing our API - Authentication</a:t>
            </a:r>
          </a:p>
          <a:p>
            <a:r>
              <a:rPr lang="en-US" dirty="0"/>
              <a:t>Restrict Content – Authorization</a:t>
            </a:r>
          </a:p>
          <a:p>
            <a:pPr marL="0" indent="0">
              <a:buNone/>
            </a:pPr>
            <a:endParaRPr lang="en-US" dirty="0"/>
          </a:p>
          <a:p>
            <a:pPr marL="0" indent="0">
              <a:buNone/>
            </a:pPr>
            <a:r>
              <a:rPr lang="en-US" dirty="0"/>
              <a:t>Allows to</a:t>
            </a:r>
          </a:p>
          <a:p>
            <a:r>
              <a:rPr lang="en-US" dirty="0"/>
              <a:t>Govern access e.g. Admin Screens</a:t>
            </a:r>
          </a:p>
          <a:p>
            <a:r>
              <a:rPr lang="en-US" dirty="0"/>
              <a:t>Monetizing content</a:t>
            </a:r>
          </a:p>
        </p:txBody>
      </p:sp>
    </p:spTree>
    <p:extLst>
      <p:ext uri="{BB962C8B-B14F-4D97-AF65-F5344CB8AC3E}">
        <p14:creationId xmlns:p14="http://schemas.microsoft.com/office/powerpoint/2010/main" val="3850735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70B1-4031-4080-926D-71CE3015D1E4}"/>
              </a:ext>
            </a:extLst>
          </p:cNvPr>
          <p:cNvSpPr>
            <a:spLocks noGrp="1"/>
          </p:cNvSpPr>
          <p:nvPr>
            <p:ph type="title"/>
          </p:nvPr>
        </p:nvSpPr>
        <p:spPr/>
        <p:txBody>
          <a:bodyPr/>
          <a:lstStyle/>
          <a:p>
            <a:r>
              <a:rPr lang="en-US" dirty="0"/>
              <a:t>Mechanisms for authenticating APIs</a:t>
            </a:r>
          </a:p>
        </p:txBody>
      </p:sp>
      <p:sp>
        <p:nvSpPr>
          <p:cNvPr id="3" name="Content Placeholder 2">
            <a:extLst>
              <a:ext uri="{FF2B5EF4-FFF2-40B4-BE49-F238E27FC236}">
                <a16:creationId xmlns:a16="http://schemas.microsoft.com/office/drawing/2014/main" id="{7D8EBC75-1E08-4A50-934D-161CE926055D}"/>
              </a:ext>
            </a:extLst>
          </p:cNvPr>
          <p:cNvSpPr>
            <a:spLocks noGrp="1"/>
          </p:cNvSpPr>
          <p:nvPr>
            <p:ph idx="1"/>
          </p:nvPr>
        </p:nvSpPr>
        <p:spPr/>
        <p:txBody>
          <a:bodyPr>
            <a:normAutofit lnSpcReduction="10000"/>
          </a:bodyPr>
          <a:lstStyle/>
          <a:p>
            <a:r>
              <a:rPr lang="en-US" dirty="0"/>
              <a:t>HTTP Authentication Schemes</a:t>
            </a:r>
          </a:p>
          <a:p>
            <a:pPr lvl="1"/>
            <a:r>
              <a:rPr lang="en-US" dirty="0"/>
              <a:t>Basic</a:t>
            </a:r>
          </a:p>
          <a:p>
            <a:pPr lvl="1"/>
            <a:r>
              <a:rPr lang="en-US" dirty="0"/>
              <a:t>Bearer</a:t>
            </a:r>
          </a:p>
          <a:p>
            <a:r>
              <a:rPr lang="en-US" dirty="0"/>
              <a:t>API Keys</a:t>
            </a:r>
          </a:p>
          <a:p>
            <a:r>
              <a:rPr lang="en-US" dirty="0"/>
              <a:t>OAuth2</a:t>
            </a:r>
          </a:p>
          <a:p>
            <a:pPr lvl="1"/>
            <a:r>
              <a:rPr lang="en-US" dirty="0"/>
              <a:t>Authorization Code</a:t>
            </a:r>
          </a:p>
          <a:p>
            <a:pPr lvl="1"/>
            <a:r>
              <a:rPr lang="en-US" dirty="0"/>
              <a:t>Implicit</a:t>
            </a:r>
          </a:p>
          <a:p>
            <a:pPr lvl="1"/>
            <a:r>
              <a:rPr lang="en-US" dirty="0"/>
              <a:t>Resource Owner Password Credentials</a:t>
            </a:r>
          </a:p>
          <a:p>
            <a:pPr lvl="1"/>
            <a:r>
              <a:rPr lang="en-US" dirty="0"/>
              <a:t>Client Credentials</a:t>
            </a:r>
          </a:p>
          <a:p>
            <a:r>
              <a:rPr lang="en-US" dirty="0"/>
              <a:t>OpenID</a:t>
            </a:r>
          </a:p>
        </p:txBody>
      </p:sp>
    </p:spTree>
    <p:extLst>
      <p:ext uri="{BB962C8B-B14F-4D97-AF65-F5344CB8AC3E}">
        <p14:creationId xmlns:p14="http://schemas.microsoft.com/office/powerpoint/2010/main" val="2118979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E02E-33E0-7D45-ACA1-6A847531754F}"/>
              </a:ext>
            </a:extLst>
          </p:cNvPr>
          <p:cNvSpPr>
            <a:spLocks noGrp="1"/>
          </p:cNvSpPr>
          <p:nvPr>
            <p:ph type="title"/>
          </p:nvPr>
        </p:nvSpPr>
        <p:spPr/>
        <p:txBody>
          <a:bodyPr/>
          <a:lstStyle/>
          <a:p>
            <a:r>
              <a:rPr lang="en-US" dirty="0"/>
              <a:t>API Key</a:t>
            </a:r>
          </a:p>
        </p:txBody>
      </p:sp>
      <p:pic>
        <p:nvPicPr>
          <p:cNvPr id="1026" name="Picture 2" descr="Four Most Used REST API Authentication Methods - DZone Security">
            <a:extLst>
              <a:ext uri="{FF2B5EF4-FFF2-40B4-BE49-F238E27FC236}">
                <a16:creationId xmlns:a16="http://schemas.microsoft.com/office/drawing/2014/main" id="{2C2B5743-FF90-C346-B8E4-DF68C6522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294" y="2173023"/>
            <a:ext cx="7133411" cy="3982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BF281E-2908-BC44-A0B1-B1EE0EF32607}"/>
              </a:ext>
            </a:extLst>
          </p:cNvPr>
          <p:cNvSpPr txBox="1"/>
          <p:nvPr/>
        </p:nvSpPr>
        <p:spPr>
          <a:xfrm>
            <a:off x="118754" y="6511834"/>
            <a:ext cx="6199133"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dzone.com</a:t>
            </a:r>
            <a:r>
              <a:rPr lang="en-US" sz="1200" i="1" dirty="0">
                <a:solidFill>
                  <a:schemeClr val="bg1">
                    <a:lumMod val="50000"/>
                  </a:schemeClr>
                </a:solidFill>
              </a:rPr>
              <a:t>/articles/four-most-used-rest-</a:t>
            </a:r>
            <a:r>
              <a:rPr lang="en-US" sz="1200" i="1" dirty="0" err="1">
                <a:solidFill>
                  <a:schemeClr val="bg1">
                    <a:lumMod val="50000"/>
                  </a:schemeClr>
                </a:solidFill>
              </a:rPr>
              <a:t>api</a:t>
            </a:r>
            <a:r>
              <a:rPr lang="en-US" sz="1200" i="1" dirty="0">
                <a:solidFill>
                  <a:schemeClr val="bg1">
                    <a:lumMod val="50000"/>
                  </a:schemeClr>
                </a:solidFill>
              </a:rPr>
              <a:t>-authentication-methods</a:t>
            </a:r>
          </a:p>
        </p:txBody>
      </p:sp>
    </p:spTree>
    <p:extLst>
      <p:ext uri="{BB962C8B-B14F-4D97-AF65-F5344CB8AC3E}">
        <p14:creationId xmlns:p14="http://schemas.microsoft.com/office/powerpoint/2010/main" val="773372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7F8B-3265-884D-A080-3F64695AA0EF}"/>
              </a:ext>
            </a:extLst>
          </p:cNvPr>
          <p:cNvSpPr>
            <a:spLocks noGrp="1"/>
          </p:cNvSpPr>
          <p:nvPr>
            <p:ph type="title"/>
          </p:nvPr>
        </p:nvSpPr>
        <p:spPr/>
        <p:txBody>
          <a:bodyPr/>
          <a:lstStyle/>
          <a:p>
            <a:r>
              <a:rPr lang="en-US" dirty="0"/>
              <a:t>Authentication Concept in </a:t>
            </a:r>
            <a:r>
              <a:rPr lang="en-US" dirty="0" err="1"/>
              <a:t>.Net</a:t>
            </a:r>
            <a:r>
              <a:rPr lang="en-US" dirty="0"/>
              <a:t> core</a:t>
            </a:r>
          </a:p>
        </p:txBody>
      </p:sp>
      <p:grpSp>
        <p:nvGrpSpPr>
          <p:cNvPr id="20" name="Group 19">
            <a:extLst>
              <a:ext uri="{FF2B5EF4-FFF2-40B4-BE49-F238E27FC236}">
                <a16:creationId xmlns:a16="http://schemas.microsoft.com/office/drawing/2014/main" id="{F1537291-392E-D24F-ADD8-F69378D91881}"/>
              </a:ext>
            </a:extLst>
          </p:cNvPr>
          <p:cNvGrpSpPr/>
          <p:nvPr/>
        </p:nvGrpSpPr>
        <p:grpSpPr>
          <a:xfrm>
            <a:off x="4847828" y="5069673"/>
            <a:ext cx="2496343" cy="1341073"/>
            <a:chOff x="247190" y="1854729"/>
            <a:chExt cx="2496343" cy="1709208"/>
          </a:xfrm>
        </p:grpSpPr>
        <p:sp>
          <p:nvSpPr>
            <p:cNvPr id="21" name="Rounded Rectangle 20">
              <a:extLst>
                <a:ext uri="{FF2B5EF4-FFF2-40B4-BE49-F238E27FC236}">
                  <a16:creationId xmlns:a16="http://schemas.microsoft.com/office/drawing/2014/main" id="{8650EF43-EDC6-BA43-AF66-7A7763411289}"/>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121CE142-3062-B645-BEA4-32140465DAEE}"/>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Challenge</a:t>
              </a:r>
            </a:p>
          </p:txBody>
        </p:sp>
      </p:grpSp>
      <p:grpSp>
        <p:nvGrpSpPr>
          <p:cNvPr id="24" name="Group 23">
            <a:extLst>
              <a:ext uri="{FF2B5EF4-FFF2-40B4-BE49-F238E27FC236}">
                <a16:creationId xmlns:a16="http://schemas.microsoft.com/office/drawing/2014/main" id="{F5EFBBB9-3413-4143-A955-3E948BA552E2}"/>
              </a:ext>
            </a:extLst>
          </p:cNvPr>
          <p:cNvGrpSpPr/>
          <p:nvPr/>
        </p:nvGrpSpPr>
        <p:grpSpPr>
          <a:xfrm>
            <a:off x="2198367" y="5069673"/>
            <a:ext cx="2496343" cy="1341073"/>
            <a:chOff x="247190" y="1854729"/>
            <a:chExt cx="2496343" cy="1709208"/>
          </a:xfrm>
        </p:grpSpPr>
        <p:sp>
          <p:nvSpPr>
            <p:cNvPr id="25" name="Rounded Rectangle 24">
              <a:extLst>
                <a:ext uri="{FF2B5EF4-FFF2-40B4-BE49-F238E27FC236}">
                  <a16:creationId xmlns:a16="http://schemas.microsoft.com/office/drawing/2014/main" id="{A7990B5D-C6D6-9441-A55A-249384E1FCE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F5A69C29-D245-0A4B-8E99-FF24010859B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Authenticate</a:t>
              </a:r>
            </a:p>
          </p:txBody>
        </p:sp>
      </p:grpSp>
      <p:grpSp>
        <p:nvGrpSpPr>
          <p:cNvPr id="27" name="Group 26">
            <a:extLst>
              <a:ext uri="{FF2B5EF4-FFF2-40B4-BE49-F238E27FC236}">
                <a16:creationId xmlns:a16="http://schemas.microsoft.com/office/drawing/2014/main" id="{B3C6E754-BAA8-8948-830A-24C67AE43F00}"/>
              </a:ext>
            </a:extLst>
          </p:cNvPr>
          <p:cNvGrpSpPr/>
          <p:nvPr/>
        </p:nvGrpSpPr>
        <p:grpSpPr>
          <a:xfrm>
            <a:off x="7497289" y="5069673"/>
            <a:ext cx="2496343" cy="1341073"/>
            <a:chOff x="247190" y="1854729"/>
            <a:chExt cx="2496343" cy="1709208"/>
          </a:xfrm>
        </p:grpSpPr>
        <p:sp>
          <p:nvSpPr>
            <p:cNvPr id="28" name="Rounded Rectangle 27">
              <a:extLst>
                <a:ext uri="{FF2B5EF4-FFF2-40B4-BE49-F238E27FC236}">
                  <a16:creationId xmlns:a16="http://schemas.microsoft.com/office/drawing/2014/main" id="{F08C63CB-D63B-AF4D-BEC9-1249174BDAB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a:extLst>
                <a:ext uri="{FF2B5EF4-FFF2-40B4-BE49-F238E27FC236}">
                  <a16:creationId xmlns:a16="http://schemas.microsoft.com/office/drawing/2014/main" id="{09CAE428-D4F7-0C4C-B27B-8A18C1B31168}"/>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Forbid</a:t>
              </a:r>
            </a:p>
          </p:txBody>
        </p:sp>
      </p:grpSp>
      <p:grpSp>
        <p:nvGrpSpPr>
          <p:cNvPr id="30" name="Group 29">
            <a:extLst>
              <a:ext uri="{FF2B5EF4-FFF2-40B4-BE49-F238E27FC236}">
                <a16:creationId xmlns:a16="http://schemas.microsoft.com/office/drawing/2014/main" id="{88D9F3BD-C4F8-9042-9695-7F2E4147FA42}"/>
              </a:ext>
            </a:extLst>
          </p:cNvPr>
          <p:cNvGrpSpPr/>
          <p:nvPr/>
        </p:nvGrpSpPr>
        <p:grpSpPr>
          <a:xfrm>
            <a:off x="7547350" y="3587345"/>
            <a:ext cx="2500302" cy="1341073"/>
            <a:chOff x="247190" y="1854729"/>
            <a:chExt cx="2496343" cy="1709208"/>
          </a:xfrm>
        </p:grpSpPr>
        <p:sp>
          <p:nvSpPr>
            <p:cNvPr id="31" name="Rounded Rectangle 30">
              <a:extLst>
                <a:ext uri="{FF2B5EF4-FFF2-40B4-BE49-F238E27FC236}">
                  <a16:creationId xmlns:a16="http://schemas.microsoft.com/office/drawing/2014/main" id="{A9DDA12C-D40C-7C44-94B5-64F27642F01F}"/>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0D63C307-77B2-3D49-93C9-72606CE33F2C}"/>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Options</a:t>
              </a:r>
            </a:p>
          </p:txBody>
        </p:sp>
      </p:grpSp>
      <p:grpSp>
        <p:nvGrpSpPr>
          <p:cNvPr id="34" name="Group 33">
            <a:extLst>
              <a:ext uri="{FF2B5EF4-FFF2-40B4-BE49-F238E27FC236}">
                <a16:creationId xmlns:a16="http://schemas.microsoft.com/office/drawing/2014/main" id="{8D3534A7-C169-0C41-917D-AB36079C477E}"/>
              </a:ext>
            </a:extLst>
          </p:cNvPr>
          <p:cNvGrpSpPr/>
          <p:nvPr/>
        </p:nvGrpSpPr>
        <p:grpSpPr>
          <a:xfrm>
            <a:off x="2198367" y="3587345"/>
            <a:ext cx="5095743" cy="1341073"/>
            <a:chOff x="247190" y="1854729"/>
            <a:chExt cx="2496343" cy="1709208"/>
          </a:xfrm>
        </p:grpSpPr>
        <p:sp>
          <p:nvSpPr>
            <p:cNvPr id="35" name="Rounded Rectangle 34">
              <a:extLst>
                <a:ext uri="{FF2B5EF4-FFF2-40B4-BE49-F238E27FC236}">
                  <a16:creationId xmlns:a16="http://schemas.microsoft.com/office/drawing/2014/main" id="{976977B6-A2F4-DD49-9E2E-6371AFD1D226}"/>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4B1B6FE0-6689-634D-B73A-41DDBEA85BA0}"/>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dirty="0"/>
                <a:t>Handler</a:t>
              </a:r>
              <a:endParaRPr lang="en-US" sz="2000" kern="1200" dirty="0"/>
            </a:p>
          </p:txBody>
        </p:sp>
      </p:grpSp>
      <p:grpSp>
        <p:nvGrpSpPr>
          <p:cNvPr id="38" name="Group 37">
            <a:extLst>
              <a:ext uri="{FF2B5EF4-FFF2-40B4-BE49-F238E27FC236}">
                <a16:creationId xmlns:a16="http://schemas.microsoft.com/office/drawing/2014/main" id="{A8366CDD-CBF1-C34E-BD38-156B687A87FB}"/>
              </a:ext>
            </a:extLst>
          </p:cNvPr>
          <p:cNvGrpSpPr/>
          <p:nvPr/>
        </p:nvGrpSpPr>
        <p:grpSpPr>
          <a:xfrm>
            <a:off x="2198367" y="2139201"/>
            <a:ext cx="7849284" cy="1341073"/>
            <a:chOff x="247190" y="1854729"/>
            <a:chExt cx="2496343" cy="1709208"/>
          </a:xfrm>
        </p:grpSpPr>
        <p:sp>
          <p:nvSpPr>
            <p:cNvPr id="39" name="Rounded Rectangle 38">
              <a:extLst>
                <a:ext uri="{FF2B5EF4-FFF2-40B4-BE49-F238E27FC236}">
                  <a16:creationId xmlns:a16="http://schemas.microsoft.com/office/drawing/2014/main" id="{28D0BBA3-32E6-B045-A033-08046E136620}"/>
                </a:ext>
              </a:extLst>
            </p:cNvPr>
            <p:cNvSpPr/>
            <p:nvPr/>
          </p:nvSpPr>
          <p:spPr>
            <a:xfrm>
              <a:off x="247190" y="1854729"/>
              <a:ext cx="2496343" cy="17092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0C051837-B159-8943-9482-4460FF6CC872}"/>
                </a:ext>
              </a:extLst>
            </p:cNvPr>
            <p:cNvSpPr txBox="1"/>
            <p:nvPr/>
          </p:nvSpPr>
          <p:spPr>
            <a:xfrm>
              <a:off x="297251" y="1904790"/>
              <a:ext cx="2396221" cy="1609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2000" kern="1200" dirty="0"/>
                <a:t>Authentication Scheme</a:t>
              </a:r>
            </a:p>
          </p:txBody>
        </p:sp>
      </p:grpSp>
    </p:spTree>
    <p:extLst>
      <p:ext uri="{BB962C8B-B14F-4D97-AF65-F5344CB8AC3E}">
        <p14:creationId xmlns:p14="http://schemas.microsoft.com/office/powerpoint/2010/main" val="36846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EB4CA-55AA-8548-9F20-89DDAC929904}"/>
              </a:ext>
            </a:extLst>
          </p:cNvPr>
          <p:cNvSpPr>
            <a:spLocks noGrp="1"/>
          </p:cNvSpPr>
          <p:nvPr>
            <p:ph type="title"/>
          </p:nvPr>
        </p:nvSpPr>
        <p:spPr>
          <a:xfrm>
            <a:off x="746228" y="1037967"/>
            <a:ext cx="3054091" cy="4709131"/>
          </a:xfrm>
        </p:spPr>
        <p:txBody>
          <a:bodyPr anchor="ctr">
            <a:normAutofit/>
          </a:bodyPr>
          <a:lstStyle/>
          <a:p>
            <a:r>
              <a:rPr lang="en-US"/>
              <a:t>What are we going to talk about</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7DC92523-790C-2B49-813F-C231B9F7321E}"/>
              </a:ext>
            </a:extLst>
          </p:cNvPr>
          <p:cNvGrpSpPr/>
          <p:nvPr/>
        </p:nvGrpSpPr>
        <p:grpSpPr>
          <a:xfrm>
            <a:off x="4598438" y="1211462"/>
            <a:ext cx="7012370" cy="783628"/>
            <a:chOff x="4598438" y="1211462"/>
            <a:chExt cx="7012370" cy="783628"/>
          </a:xfrm>
        </p:grpSpPr>
        <p:sp>
          <p:nvSpPr>
            <p:cNvPr id="6" name="Rounded Rectangle 5">
              <a:extLst>
                <a:ext uri="{FF2B5EF4-FFF2-40B4-BE49-F238E27FC236}">
                  <a16:creationId xmlns:a16="http://schemas.microsoft.com/office/drawing/2014/main" id="{68963821-BFC1-384E-A647-746A69998FB5}"/>
                </a:ext>
              </a:extLst>
            </p:cNvPr>
            <p:cNvSpPr/>
            <p:nvPr/>
          </p:nvSpPr>
          <p:spPr>
            <a:xfrm>
              <a:off x="4598438" y="1211462"/>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3A0538B4-F3F8-1945-8803-B094FAF1FE5C}"/>
                </a:ext>
              </a:extLst>
            </p:cNvPr>
            <p:cNvSpPr/>
            <p:nvPr/>
          </p:nvSpPr>
          <p:spPr>
            <a:xfrm>
              <a:off x="4835485" y="1387778"/>
              <a:ext cx="430995" cy="43099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7773B232-629A-5A4B-9719-89BB7BE6F7D6}"/>
                </a:ext>
              </a:extLst>
            </p:cNvPr>
            <p:cNvSpPr/>
            <p:nvPr/>
          </p:nvSpPr>
          <p:spPr>
            <a:xfrm>
              <a:off x="5503529" y="1211462"/>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Why APIs</a:t>
              </a:r>
            </a:p>
          </p:txBody>
        </p:sp>
      </p:grpSp>
      <p:grpSp>
        <p:nvGrpSpPr>
          <p:cNvPr id="31" name="Group 30">
            <a:extLst>
              <a:ext uri="{FF2B5EF4-FFF2-40B4-BE49-F238E27FC236}">
                <a16:creationId xmlns:a16="http://schemas.microsoft.com/office/drawing/2014/main" id="{860E83AE-1A37-D346-BCF2-2296915723FB}"/>
              </a:ext>
            </a:extLst>
          </p:cNvPr>
          <p:cNvGrpSpPr/>
          <p:nvPr/>
        </p:nvGrpSpPr>
        <p:grpSpPr>
          <a:xfrm>
            <a:off x="4598438" y="2190998"/>
            <a:ext cx="7012370" cy="783628"/>
            <a:chOff x="4598438" y="2190998"/>
            <a:chExt cx="7012370" cy="783628"/>
          </a:xfrm>
        </p:grpSpPr>
        <p:sp>
          <p:nvSpPr>
            <p:cNvPr id="12" name="Rounded Rectangle 11">
              <a:extLst>
                <a:ext uri="{FF2B5EF4-FFF2-40B4-BE49-F238E27FC236}">
                  <a16:creationId xmlns:a16="http://schemas.microsoft.com/office/drawing/2014/main" id="{762FC240-7659-714B-8F77-34C389BDD98A}"/>
                </a:ext>
              </a:extLst>
            </p:cNvPr>
            <p:cNvSpPr/>
            <p:nvPr/>
          </p:nvSpPr>
          <p:spPr>
            <a:xfrm>
              <a:off x="4598438" y="2190998"/>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Database">
              <a:extLst>
                <a:ext uri="{FF2B5EF4-FFF2-40B4-BE49-F238E27FC236}">
                  <a16:creationId xmlns:a16="http://schemas.microsoft.com/office/drawing/2014/main" id="{1B181E36-24D6-764E-B068-D00A6EEF8F87}"/>
                </a:ext>
              </a:extLst>
            </p:cNvPr>
            <p:cNvSpPr/>
            <p:nvPr/>
          </p:nvSpPr>
          <p:spPr>
            <a:xfrm>
              <a:off x="4835485" y="2367314"/>
              <a:ext cx="430995" cy="4309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41A8DAF6-C283-A74A-AC7D-E70BE8415B9D}"/>
                </a:ext>
              </a:extLst>
            </p:cNvPr>
            <p:cNvSpPr/>
            <p:nvPr/>
          </p:nvSpPr>
          <p:spPr>
            <a:xfrm>
              <a:off x="5503529" y="2190998"/>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Which Architecture</a:t>
              </a:r>
            </a:p>
          </p:txBody>
        </p:sp>
      </p:grpSp>
      <p:grpSp>
        <p:nvGrpSpPr>
          <p:cNvPr id="32" name="Group 31">
            <a:extLst>
              <a:ext uri="{FF2B5EF4-FFF2-40B4-BE49-F238E27FC236}">
                <a16:creationId xmlns:a16="http://schemas.microsoft.com/office/drawing/2014/main" id="{6D6DA247-E96D-614B-B526-61112F6630A8}"/>
              </a:ext>
            </a:extLst>
          </p:cNvPr>
          <p:cNvGrpSpPr/>
          <p:nvPr/>
        </p:nvGrpSpPr>
        <p:grpSpPr>
          <a:xfrm>
            <a:off x="4598438" y="3170534"/>
            <a:ext cx="7012370" cy="783628"/>
            <a:chOff x="4598438" y="3170534"/>
            <a:chExt cx="7012370" cy="783628"/>
          </a:xfrm>
        </p:grpSpPr>
        <p:sp>
          <p:nvSpPr>
            <p:cNvPr id="21" name="Rounded Rectangle 20">
              <a:extLst>
                <a:ext uri="{FF2B5EF4-FFF2-40B4-BE49-F238E27FC236}">
                  <a16:creationId xmlns:a16="http://schemas.microsoft.com/office/drawing/2014/main" id="{EA7DC94B-FFC6-AA45-93D9-D8156FB89F20}"/>
                </a:ext>
              </a:extLst>
            </p:cNvPr>
            <p:cNvSpPr/>
            <p:nvPr/>
          </p:nvSpPr>
          <p:spPr>
            <a:xfrm>
              <a:off x="4598438" y="3170534"/>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Upward trend">
              <a:extLst>
                <a:ext uri="{FF2B5EF4-FFF2-40B4-BE49-F238E27FC236}">
                  <a16:creationId xmlns:a16="http://schemas.microsoft.com/office/drawing/2014/main" id="{C99F44F1-FE64-9241-8FA4-AF8D2801FB08}"/>
                </a:ext>
              </a:extLst>
            </p:cNvPr>
            <p:cNvSpPr/>
            <p:nvPr/>
          </p:nvSpPr>
          <p:spPr>
            <a:xfrm>
              <a:off x="4835485" y="3346850"/>
              <a:ext cx="430995" cy="43099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16556DA6-48CF-8E4A-BA99-9CD2C204CEEC}"/>
                </a:ext>
              </a:extLst>
            </p:cNvPr>
            <p:cNvSpPr/>
            <p:nvPr/>
          </p:nvSpPr>
          <p:spPr>
            <a:xfrm>
              <a:off x="5503529" y="3170534"/>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Why .NET Core</a:t>
              </a:r>
            </a:p>
          </p:txBody>
        </p:sp>
      </p:grpSp>
      <p:grpSp>
        <p:nvGrpSpPr>
          <p:cNvPr id="33" name="Group 32">
            <a:extLst>
              <a:ext uri="{FF2B5EF4-FFF2-40B4-BE49-F238E27FC236}">
                <a16:creationId xmlns:a16="http://schemas.microsoft.com/office/drawing/2014/main" id="{C47D09B6-5745-2B46-8DE1-EEB8E7470454}"/>
              </a:ext>
            </a:extLst>
          </p:cNvPr>
          <p:cNvGrpSpPr/>
          <p:nvPr/>
        </p:nvGrpSpPr>
        <p:grpSpPr>
          <a:xfrm>
            <a:off x="4598438" y="4150070"/>
            <a:ext cx="7012370" cy="783628"/>
            <a:chOff x="4598438" y="4150070"/>
            <a:chExt cx="7012370" cy="783628"/>
          </a:xfrm>
        </p:grpSpPr>
        <p:sp>
          <p:nvSpPr>
            <p:cNvPr id="24" name="Rounded Rectangle 23">
              <a:extLst>
                <a:ext uri="{FF2B5EF4-FFF2-40B4-BE49-F238E27FC236}">
                  <a16:creationId xmlns:a16="http://schemas.microsoft.com/office/drawing/2014/main" id="{CD52DA58-BAF9-1944-83BE-907985954784}"/>
                </a:ext>
              </a:extLst>
            </p:cNvPr>
            <p:cNvSpPr/>
            <p:nvPr/>
          </p:nvSpPr>
          <p:spPr>
            <a:xfrm>
              <a:off x="4598438" y="4150070"/>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User">
              <a:extLst>
                <a:ext uri="{FF2B5EF4-FFF2-40B4-BE49-F238E27FC236}">
                  <a16:creationId xmlns:a16="http://schemas.microsoft.com/office/drawing/2014/main" id="{A9E40D7F-D02E-F544-8AE2-D56878C2AC40}"/>
                </a:ext>
              </a:extLst>
            </p:cNvPr>
            <p:cNvSpPr/>
            <p:nvPr/>
          </p:nvSpPr>
          <p:spPr>
            <a:xfrm>
              <a:off x="4835485" y="4326386"/>
              <a:ext cx="430995" cy="43099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6" name="Freeform 25">
              <a:extLst>
                <a:ext uri="{FF2B5EF4-FFF2-40B4-BE49-F238E27FC236}">
                  <a16:creationId xmlns:a16="http://schemas.microsoft.com/office/drawing/2014/main" id="{67431F02-8BF0-024E-B12F-6B1D3F2A4FF9}"/>
                </a:ext>
              </a:extLst>
            </p:cNvPr>
            <p:cNvSpPr/>
            <p:nvPr/>
          </p:nvSpPr>
          <p:spPr>
            <a:xfrm>
              <a:off x="5503529" y="4150070"/>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Introducing Tollbooth API</a:t>
              </a:r>
            </a:p>
          </p:txBody>
        </p:sp>
      </p:grpSp>
      <p:grpSp>
        <p:nvGrpSpPr>
          <p:cNvPr id="34" name="Group 33">
            <a:extLst>
              <a:ext uri="{FF2B5EF4-FFF2-40B4-BE49-F238E27FC236}">
                <a16:creationId xmlns:a16="http://schemas.microsoft.com/office/drawing/2014/main" id="{024C7921-E285-4846-8322-1EEF4692CAAB}"/>
              </a:ext>
            </a:extLst>
          </p:cNvPr>
          <p:cNvGrpSpPr/>
          <p:nvPr/>
        </p:nvGrpSpPr>
        <p:grpSpPr>
          <a:xfrm>
            <a:off x="4598438" y="5129606"/>
            <a:ext cx="7012370" cy="783628"/>
            <a:chOff x="4598438" y="5129606"/>
            <a:chExt cx="7012370" cy="783628"/>
          </a:xfrm>
        </p:grpSpPr>
        <p:sp>
          <p:nvSpPr>
            <p:cNvPr id="27" name="Rounded Rectangle 26">
              <a:extLst>
                <a:ext uri="{FF2B5EF4-FFF2-40B4-BE49-F238E27FC236}">
                  <a16:creationId xmlns:a16="http://schemas.microsoft.com/office/drawing/2014/main" id="{F3D3AA84-48A1-9242-9E8B-8974B9036870}"/>
                </a:ext>
              </a:extLst>
            </p:cNvPr>
            <p:cNvSpPr/>
            <p:nvPr/>
          </p:nvSpPr>
          <p:spPr>
            <a:xfrm>
              <a:off x="4598438" y="5129606"/>
              <a:ext cx="7012370" cy="7836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descr="Close">
              <a:extLst>
                <a:ext uri="{FF2B5EF4-FFF2-40B4-BE49-F238E27FC236}">
                  <a16:creationId xmlns:a16="http://schemas.microsoft.com/office/drawing/2014/main" id="{B2C8CBD1-6244-CE4D-AD32-751C416E3A47}"/>
                </a:ext>
              </a:extLst>
            </p:cNvPr>
            <p:cNvSpPr/>
            <p:nvPr/>
          </p:nvSpPr>
          <p:spPr>
            <a:xfrm>
              <a:off x="4835485" y="5305922"/>
              <a:ext cx="430995" cy="43099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29" name="Freeform 28">
              <a:extLst>
                <a:ext uri="{FF2B5EF4-FFF2-40B4-BE49-F238E27FC236}">
                  <a16:creationId xmlns:a16="http://schemas.microsoft.com/office/drawing/2014/main" id="{FF85FC37-0EC0-5E4D-B867-BFB08C0B0F66}"/>
                </a:ext>
              </a:extLst>
            </p:cNvPr>
            <p:cNvSpPr/>
            <p:nvPr/>
          </p:nvSpPr>
          <p:spPr>
            <a:xfrm>
              <a:off x="5503529" y="5129606"/>
              <a:ext cx="6107278" cy="783628"/>
            </a:xfrm>
            <a:custGeom>
              <a:avLst/>
              <a:gdLst>
                <a:gd name="connsiteX0" fmla="*/ 0 w 6107278"/>
                <a:gd name="connsiteY0" fmla="*/ 0 h 783628"/>
                <a:gd name="connsiteX1" fmla="*/ 6107278 w 6107278"/>
                <a:gd name="connsiteY1" fmla="*/ 0 h 783628"/>
                <a:gd name="connsiteX2" fmla="*/ 6107278 w 6107278"/>
                <a:gd name="connsiteY2" fmla="*/ 783628 h 783628"/>
                <a:gd name="connsiteX3" fmla="*/ 0 w 6107278"/>
                <a:gd name="connsiteY3" fmla="*/ 783628 h 783628"/>
                <a:gd name="connsiteX4" fmla="*/ 0 w 6107278"/>
                <a:gd name="connsiteY4" fmla="*/ 0 h 783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278" h="783628">
                  <a:moveTo>
                    <a:pt x="0" y="0"/>
                  </a:moveTo>
                  <a:lnTo>
                    <a:pt x="6107278" y="0"/>
                  </a:lnTo>
                  <a:lnTo>
                    <a:pt x="6107278" y="783628"/>
                  </a:lnTo>
                  <a:lnTo>
                    <a:pt x="0" y="7836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dirty="0"/>
                <a:t>Common Mistakes and Solutions</a:t>
              </a:r>
            </a:p>
          </p:txBody>
        </p:sp>
      </p:grpSp>
    </p:spTree>
    <p:extLst>
      <p:ext uri="{BB962C8B-B14F-4D97-AF65-F5344CB8AC3E}">
        <p14:creationId xmlns:p14="http://schemas.microsoft.com/office/powerpoint/2010/main" val="10738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1+#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6D30-D867-4DB1-BC90-2853038AFEF5}"/>
              </a:ext>
            </a:extLst>
          </p:cNvPr>
          <p:cNvSpPr>
            <a:spLocks noGrp="1"/>
          </p:cNvSpPr>
          <p:nvPr>
            <p:ph type="title"/>
          </p:nvPr>
        </p:nvSpPr>
        <p:spPr/>
        <p:txBody>
          <a:bodyPr/>
          <a:lstStyle/>
          <a:p>
            <a:r>
              <a:rPr lang="en-US" dirty="0" err="1"/>
              <a:t>Oauth</a:t>
            </a:r>
            <a:r>
              <a:rPr lang="en-US" dirty="0"/>
              <a:t> flows</a:t>
            </a:r>
          </a:p>
        </p:txBody>
      </p:sp>
      <p:pic>
        <p:nvPicPr>
          <p:cNvPr id="4098" name="Picture 2" descr="OAuth 2.0 and OpenID Connect commonly used terms explained">
            <a:extLst>
              <a:ext uri="{FF2B5EF4-FFF2-40B4-BE49-F238E27FC236}">
                <a16:creationId xmlns:a16="http://schemas.microsoft.com/office/drawing/2014/main" id="{480331ED-6C3B-49B6-BFEA-7FEE91FB8E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5320" y="1992980"/>
            <a:ext cx="5450680" cy="3633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ks for 2011-06-30 | Dan Creswell's Linkblog">
            <a:extLst>
              <a:ext uri="{FF2B5EF4-FFF2-40B4-BE49-F238E27FC236}">
                <a16:creationId xmlns:a16="http://schemas.microsoft.com/office/drawing/2014/main" id="{FEB8B75A-7DF7-480F-8D08-C3EF869E4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761" y="2485295"/>
            <a:ext cx="4689817" cy="429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51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Adding API keys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19224602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8"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application&#10;&#10;Description automatically generated">
            <a:extLst>
              <a:ext uri="{FF2B5EF4-FFF2-40B4-BE49-F238E27FC236}">
                <a16:creationId xmlns:a16="http://schemas.microsoft.com/office/drawing/2014/main" id="{F055D04C-72B8-3149-B26D-8B6E69F3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86301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9AC8-08C3-5448-AFE7-52D04A6CC3B9}"/>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3ECA4030-815C-F344-8906-2D8DE0E32E8B}"/>
              </a:ext>
            </a:extLst>
          </p:cNvPr>
          <p:cNvSpPr>
            <a:spLocks noGrp="1"/>
          </p:cNvSpPr>
          <p:nvPr>
            <p:ph sz="half" idx="1"/>
          </p:nvPr>
        </p:nvSpPr>
        <p:spPr>
          <a:xfrm>
            <a:off x="581192" y="2407722"/>
            <a:ext cx="5194767" cy="2432050"/>
          </a:xfrm>
        </p:spPr>
        <p:txBody>
          <a:bodyPr/>
          <a:lstStyle/>
          <a:p>
            <a:pPr marL="0" indent="0">
              <a:buNone/>
            </a:pPr>
            <a:r>
              <a:rPr lang="en-US" dirty="0"/>
              <a:t>Why</a:t>
            </a:r>
          </a:p>
          <a:p>
            <a:r>
              <a:rPr lang="en-US" dirty="0"/>
              <a:t>Combat Man in the middle attacks</a:t>
            </a:r>
          </a:p>
          <a:p>
            <a:r>
              <a:rPr lang="en-US" dirty="0"/>
              <a:t>Improve Search SEO</a:t>
            </a:r>
          </a:p>
          <a:p>
            <a:r>
              <a:rPr lang="en-US" dirty="0"/>
              <a:t>“Not Secure” Warning in browser</a:t>
            </a:r>
          </a:p>
          <a:p>
            <a:r>
              <a:rPr lang="en-US" dirty="0"/>
              <a:t>More new features require HTTPS (Service Workers, </a:t>
            </a:r>
            <a:r>
              <a:rPr lang="en-US" dirty="0" err="1"/>
              <a:t>getUserMedia</a:t>
            </a:r>
            <a:r>
              <a:rPr lang="en-US" dirty="0"/>
              <a:t>())</a:t>
            </a:r>
          </a:p>
          <a:p>
            <a:endParaRPr lang="en-US" dirty="0"/>
          </a:p>
        </p:txBody>
      </p:sp>
      <p:sp>
        <p:nvSpPr>
          <p:cNvPr id="4" name="Content Placeholder 3">
            <a:extLst>
              <a:ext uri="{FF2B5EF4-FFF2-40B4-BE49-F238E27FC236}">
                <a16:creationId xmlns:a16="http://schemas.microsoft.com/office/drawing/2014/main" id="{018E741D-DCB8-934C-9F02-FBA5D99D5F5B}"/>
              </a:ext>
            </a:extLst>
          </p:cNvPr>
          <p:cNvSpPr>
            <a:spLocks noGrp="1"/>
          </p:cNvSpPr>
          <p:nvPr>
            <p:ph sz="half" idx="2"/>
          </p:nvPr>
        </p:nvSpPr>
        <p:spPr>
          <a:xfrm>
            <a:off x="6416039" y="2212975"/>
            <a:ext cx="5194769" cy="2432050"/>
          </a:xfrm>
        </p:spPr>
        <p:txBody>
          <a:bodyPr/>
          <a:lstStyle/>
          <a:p>
            <a:pPr marL="0" indent="0">
              <a:buNone/>
            </a:pPr>
            <a:r>
              <a:rPr lang="en-US" dirty="0"/>
              <a:t>What to do</a:t>
            </a:r>
          </a:p>
          <a:p>
            <a:r>
              <a:rPr lang="en-US" dirty="0"/>
              <a:t>Pay or Acquire free Certificates (AWS, Let’s Encrypt)</a:t>
            </a:r>
          </a:p>
          <a:p>
            <a:r>
              <a:rPr lang="en-US" dirty="0"/>
              <a:t>Auto redirect to HTTPS</a:t>
            </a:r>
          </a:p>
          <a:p>
            <a:endParaRPr lang="en-US" dirty="0"/>
          </a:p>
          <a:p>
            <a:endParaRPr lang="en-US" dirty="0"/>
          </a:p>
          <a:p>
            <a:endParaRPr lang="en-US" dirty="0"/>
          </a:p>
        </p:txBody>
      </p:sp>
      <p:sp>
        <p:nvSpPr>
          <p:cNvPr id="5" name="TextBox 4">
            <a:extLst>
              <a:ext uri="{FF2B5EF4-FFF2-40B4-BE49-F238E27FC236}">
                <a16:creationId xmlns:a16="http://schemas.microsoft.com/office/drawing/2014/main" id="{6AD91B58-6C87-B94C-A0AF-F6A567CAC986}"/>
              </a:ext>
            </a:extLst>
          </p:cNvPr>
          <p:cNvSpPr txBox="1"/>
          <p:nvPr/>
        </p:nvSpPr>
        <p:spPr>
          <a:xfrm>
            <a:off x="1374754" y="5664530"/>
            <a:ext cx="8802410" cy="646331"/>
          </a:xfrm>
          <a:prstGeom prst="rect">
            <a:avLst/>
          </a:prstGeom>
          <a:noFill/>
        </p:spPr>
        <p:txBody>
          <a:bodyPr wrap="none" rtlCol="0">
            <a:spAutoFit/>
          </a:bodyPr>
          <a:lstStyle/>
          <a:p>
            <a:r>
              <a:rPr lang="en-US" sz="3600" dirty="0"/>
              <a:t>There is no excuse for not using HTTPS</a:t>
            </a:r>
          </a:p>
        </p:txBody>
      </p:sp>
    </p:spTree>
    <p:extLst>
      <p:ext uri="{BB962C8B-B14F-4D97-AF65-F5344CB8AC3E}">
        <p14:creationId xmlns:p14="http://schemas.microsoft.com/office/powerpoint/2010/main" val="28919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7879-DD15-47A6-9B24-995D43451FAD}"/>
              </a:ext>
            </a:extLst>
          </p:cNvPr>
          <p:cNvSpPr>
            <a:spLocks noGrp="1"/>
          </p:cNvSpPr>
          <p:nvPr>
            <p:ph type="title"/>
          </p:nvPr>
        </p:nvSpPr>
        <p:spPr/>
        <p:txBody>
          <a:bodyPr/>
          <a:lstStyle/>
          <a:p>
            <a:r>
              <a:rPr lang="en-US" dirty="0"/>
              <a:t>https adoption is growing</a:t>
            </a:r>
          </a:p>
        </p:txBody>
      </p:sp>
      <p:sp>
        <p:nvSpPr>
          <p:cNvPr id="3" name="Content Placeholder 2">
            <a:extLst>
              <a:ext uri="{FF2B5EF4-FFF2-40B4-BE49-F238E27FC236}">
                <a16:creationId xmlns:a16="http://schemas.microsoft.com/office/drawing/2014/main" id="{2F121358-F12D-4F02-A02E-CA5D3DFFAE8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830B1B7E-677D-4196-BE3B-3D40884E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86" y="2041947"/>
            <a:ext cx="8327731" cy="468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67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FD6-C9FA-4841-BA5F-4396302106C9}"/>
              </a:ext>
            </a:extLst>
          </p:cNvPr>
          <p:cNvSpPr>
            <a:spLocks noGrp="1"/>
          </p:cNvSpPr>
          <p:nvPr>
            <p:ph type="title"/>
          </p:nvPr>
        </p:nvSpPr>
        <p:spPr/>
        <p:txBody>
          <a:bodyPr>
            <a:normAutofit fontScale="90000"/>
          </a:bodyPr>
          <a:lstStyle/>
          <a:p>
            <a:r>
              <a:rPr lang="en-US" dirty="0"/>
              <a:t>Every year the number of sites increases</a:t>
            </a:r>
          </a:p>
        </p:txBody>
      </p:sp>
      <p:pic>
        <p:nvPicPr>
          <p:cNvPr id="5" name="Content Placeholder 4">
            <a:extLst>
              <a:ext uri="{FF2B5EF4-FFF2-40B4-BE49-F238E27FC236}">
                <a16:creationId xmlns:a16="http://schemas.microsoft.com/office/drawing/2014/main" id="{A34197A3-F3C6-4B5D-AA11-543828357D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994" y="1763209"/>
            <a:ext cx="8067939" cy="493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17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dirty="0">
                <a:solidFill>
                  <a:srgbClr val="FFFFFF">
                    <a:alpha val="90000"/>
                  </a:srgbClr>
                </a:solidFill>
              </a:rPr>
              <a:t>Auto Redirect to https</a:t>
            </a:r>
            <a:endParaRPr lang="en-US" sz="6600" b="0" kern="1200" cap="all" dirty="0">
              <a:solidFill>
                <a:srgbClr val="FFFFFF">
                  <a:alpha val="90000"/>
                </a:srgbClr>
              </a:solidFill>
              <a:latin typeface="+mj-lt"/>
              <a:ea typeface="+mj-ea"/>
              <a:cs typeface="+mj-cs"/>
            </a:endParaRP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3297409530"/>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B30DFFA8-1B48-B042-B480-B99F003FE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303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DTO</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207821926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 picture containing graphical user interface&#10;&#10;Description automatically generated">
            <a:extLst>
              <a:ext uri="{FF2B5EF4-FFF2-40B4-BE49-F238E27FC236}">
                <a16:creationId xmlns:a16="http://schemas.microsoft.com/office/drawing/2014/main" id="{CEEDC93B-9BDE-EA4A-803F-5ACC5B54F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70050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06DCE0-2895-4F03-83A4-C4A722BF8950}"/>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Why APIS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pSp>
        <p:nvGrpSpPr>
          <p:cNvPr id="20" name="Group 19">
            <a:extLst>
              <a:ext uri="{FF2B5EF4-FFF2-40B4-BE49-F238E27FC236}">
                <a16:creationId xmlns:a16="http://schemas.microsoft.com/office/drawing/2014/main" id="{9B6A9B04-CF29-B140-881B-30546A965FF7}"/>
              </a:ext>
            </a:extLst>
          </p:cNvPr>
          <p:cNvGrpSpPr/>
          <p:nvPr/>
        </p:nvGrpSpPr>
        <p:grpSpPr>
          <a:xfrm>
            <a:off x="665349" y="2966897"/>
            <a:ext cx="3242179" cy="2563612"/>
            <a:chOff x="665349" y="2966897"/>
            <a:chExt cx="3242179" cy="2563612"/>
          </a:xfrm>
        </p:grpSpPr>
        <p:sp>
          <p:nvSpPr>
            <p:cNvPr id="10" name="Rectangle 9" descr="Upward trend">
              <a:extLst>
                <a:ext uri="{FF2B5EF4-FFF2-40B4-BE49-F238E27FC236}">
                  <a16:creationId xmlns:a16="http://schemas.microsoft.com/office/drawing/2014/main" id="{250BDBE4-38DD-4F41-B0D3-9AF7EF46C830}"/>
                </a:ext>
              </a:extLst>
            </p:cNvPr>
            <p:cNvSpPr/>
            <p:nvPr/>
          </p:nvSpPr>
          <p:spPr>
            <a:xfrm>
              <a:off x="1556948" y="2966897"/>
              <a:ext cx="1458980" cy="145898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FF548231-1A18-384F-BFE9-4E6289F2E27C}"/>
                </a:ext>
              </a:extLst>
            </p:cNvPr>
            <p:cNvSpPr/>
            <p:nvPr/>
          </p:nvSpPr>
          <p:spPr>
            <a:xfrm>
              <a:off x="665349" y="481050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 number of APIs in every day applications is increasing</a:t>
              </a:r>
            </a:p>
          </p:txBody>
        </p:sp>
      </p:grpSp>
      <p:grpSp>
        <p:nvGrpSpPr>
          <p:cNvPr id="21" name="Group 20">
            <a:extLst>
              <a:ext uri="{FF2B5EF4-FFF2-40B4-BE49-F238E27FC236}">
                <a16:creationId xmlns:a16="http://schemas.microsoft.com/office/drawing/2014/main" id="{15D00EE4-89C4-B14C-95FE-BFBAC81C2411}"/>
              </a:ext>
            </a:extLst>
          </p:cNvPr>
          <p:cNvGrpSpPr/>
          <p:nvPr/>
        </p:nvGrpSpPr>
        <p:grpSpPr>
          <a:xfrm>
            <a:off x="4474910" y="3168346"/>
            <a:ext cx="3242179" cy="2255723"/>
            <a:chOff x="4474910" y="3168346"/>
            <a:chExt cx="3242179" cy="2255723"/>
          </a:xfrm>
        </p:grpSpPr>
        <p:sp>
          <p:nvSpPr>
            <p:cNvPr id="14" name="Rectangle 13">
              <a:extLst>
                <a:ext uri="{FF2B5EF4-FFF2-40B4-BE49-F238E27FC236}">
                  <a16:creationId xmlns:a16="http://schemas.microsoft.com/office/drawing/2014/main" id="{6C6DFB89-6914-CE48-B1B7-A08C7984E825}"/>
                </a:ext>
              </a:extLst>
            </p:cNvPr>
            <p:cNvSpPr/>
            <p:nvPr/>
          </p:nvSpPr>
          <p:spPr>
            <a:xfrm>
              <a:off x="5368902" y="3168346"/>
              <a:ext cx="1454195" cy="1033221"/>
            </a:xfrm>
            <a:prstGeom prst="rect">
              <a:avLst/>
            </a:prstGeom>
            <a:blipFill>
              <a:blip r:embed="rId5">
                <a:extLst>
                  <a:ext uri="{96DAC541-7B7A-43D3-8B79-37D633B846F1}">
                    <asvg:svgBlip xmlns:asvg="http://schemas.microsoft.com/office/drawing/2016/SVG/main" r:embed="rId6"/>
                  </a:ext>
                </a:extLst>
              </a:blip>
              <a:srcRect/>
              <a:stretch>
                <a:fillRect t="-6000" b="-6000"/>
              </a:stretch>
            </a:blipFill>
            <a:ln>
              <a:noFill/>
            </a:ln>
          </p:spPr>
          <p:style>
            <a:lnRef idx="2">
              <a:scrgbClr r="0" g="0" b="0"/>
            </a:lnRef>
            <a:fillRef idx="1">
              <a:scrgbClr r="0" g="0" b="0"/>
            </a:fillRef>
            <a:effectRef idx="0">
              <a:schemeClr val="accent5">
                <a:hueOff val="-762649"/>
                <a:satOff val="209"/>
                <a:lumOff val="-3529"/>
                <a:alphaOff val="0"/>
              </a:schemeClr>
            </a:effectRef>
            <a:fontRef idx="minor">
              <a:schemeClr val="lt1"/>
            </a:fontRef>
          </p:style>
        </p:sp>
        <p:sp>
          <p:nvSpPr>
            <p:cNvPr id="16" name="Freeform 15">
              <a:extLst>
                <a:ext uri="{FF2B5EF4-FFF2-40B4-BE49-F238E27FC236}">
                  <a16:creationId xmlns:a16="http://schemas.microsoft.com/office/drawing/2014/main" id="{C6A631F3-6268-EF4D-B646-561DD9DE3F78}"/>
                </a:ext>
              </a:extLst>
            </p:cNvPr>
            <p:cNvSpPr/>
            <p:nvPr/>
          </p:nvSpPr>
          <p:spPr>
            <a:xfrm>
              <a:off x="4474910" y="4704069"/>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Leverage 3</a:t>
              </a:r>
              <a:r>
                <a:rPr lang="en-US" sz="1500" kern="1200" baseline="30000"/>
                <a:t>rd</a:t>
              </a:r>
              <a:r>
                <a:rPr lang="en-US" sz="1500" kern="1200"/>
                <a:t> party services using APIs</a:t>
              </a:r>
            </a:p>
          </p:txBody>
        </p:sp>
      </p:grpSp>
      <p:grpSp>
        <p:nvGrpSpPr>
          <p:cNvPr id="22" name="Group 21">
            <a:extLst>
              <a:ext uri="{FF2B5EF4-FFF2-40B4-BE49-F238E27FC236}">
                <a16:creationId xmlns:a16="http://schemas.microsoft.com/office/drawing/2014/main" id="{E07C1243-C645-D14F-84D2-5E3D927A487B}"/>
              </a:ext>
            </a:extLst>
          </p:cNvPr>
          <p:cNvGrpSpPr/>
          <p:nvPr/>
        </p:nvGrpSpPr>
        <p:grpSpPr>
          <a:xfrm>
            <a:off x="8284471" y="3237888"/>
            <a:ext cx="3242179" cy="2158220"/>
            <a:chOff x="8284471" y="3237888"/>
            <a:chExt cx="3242179" cy="2158220"/>
          </a:xfrm>
        </p:grpSpPr>
        <p:sp>
          <p:nvSpPr>
            <p:cNvPr id="18" name="Rectangle 17">
              <a:extLst>
                <a:ext uri="{FF2B5EF4-FFF2-40B4-BE49-F238E27FC236}">
                  <a16:creationId xmlns:a16="http://schemas.microsoft.com/office/drawing/2014/main" id="{1AEE4C3D-4C42-044F-97CE-9285C6527884}"/>
                </a:ext>
              </a:extLst>
            </p:cNvPr>
            <p:cNvSpPr/>
            <p:nvPr/>
          </p:nvSpPr>
          <p:spPr>
            <a:xfrm>
              <a:off x="9417269" y="3237888"/>
              <a:ext cx="976583" cy="921375"/>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5">
                <a:hueOff val="-1525298"/>
                <a:satOff val="418"/>
                <a:lumOff val="-7058"/>
                <a:alphaOff val="0"/>
              </a:schemeClr>
            </a:effectRef>
            <a:fontRef idx="minor">
              <a:schemeClr val="lt1"/>
            </a:fontRef>
          </p:style>
        </p:sp>
        <p:sp>
          <p:nvSpPr>
            <p:cNvPr id="19" name="Freeform 18">
              <a:extLst>
                <a:ext uri="{FF2B5EF4-FFF2-40B4-BE49-F238E27FC236}">
                  <a16:creationId xmlns:a16="http://schemas.microsoft.com/office/drawing/2014/main" id="{13D64B4D-2288-FA4F-842C-AD0228C4586F}"/>
                </a:ext>
              </a:extLst>
            </p:cNvPr>
            <p:cNvSpPr/>
            <p:nvPr/>
          </p:nvSpPr>
          <p:spPr>
            <a:xfrm>
              <a:off x="8284471" y="4676108"/>
              <a:ext cx="3242179" cy="720000"/>
            </a:xfrm>
            <a:custGeom>
              <a:avLst/>
              <a:gdLst>
                <a:gd name="connsiteX0" fmla="*/ 0 w 3242179"/>
                <a:gd name="connsiteY0" fmla="*/ 0 h 720000"/>
                <a:gd name="connsiteX1" fmla="*/ 3242179 w 3242179"/>
                <a:gd name="connsiteY1" fmla="*/ 0 h 720000"/>
                <a:gd name="connsiteX2" fmla="*/ 3242179 w 3242179"/>
                <a:gd name="connsiteY2" fmla="*/ 720000 h 720000"/>
                <a:gd name="connsiteX3" fmla="*/ 0 w 3242179"/>
                <a:gd name="connsiteY3" fmla="*/ 720000 h 720000"/>
                <a:gd name="connsiteX4" fmla="*/ 0 w 324217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179" h="720000">
                  <a:moveTo>
                    <a:pt x="0" y="0"/>
                  </a:moveTo>
                  <a:lnTo>
                    <a:pt x="3242179" y="0"/>
                  </a:lnTo>
                  <a:lnTo>
                    <a:pt x="324217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Communicate between different groups inside the same company using APIs</a:t>
              </a:r>
            </a:p>
          </p:txBody>
        </p:sp>
      </p:grpSp>
    </p:spTree>
    <p:extLst>
      <p:ext uri="{BB962C8B-B14F-4D97-AF65-F5344CB8AC3E}">
        <p14:creationId xmlns:p14="http://schemas.microsoft.com/office/powerpoint/2010/main" val="38454175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61290EF-80E5-4998-9C01-B113708A170A}"/>
              </a:ext>
            </a:extLst>
          </p:cNvPr>
          <p:cNvSpPr>
            <a:spLocks noGrp="1"/>
          </p:cNvSpPr>
          <p:nvPr>
            <p:ph type="title"/>
          </p:nvPr>
        </p:nvSpPr>
        <p:spPr>
          <a:xfrm>
            <a:off x="581192" y="702156"/>
            <a:ext cx="11029616" cy="1188720"/>
          </a:xfrm>
        </p:spPr>
        <p:txBody>
          <a:bodyPr>
            <a:normAutofit/>
          </a:bodyPr>
          <a:lstStyle/>
          <a:p>
            <a:r>
              <a:rPr lang="en-US" sz="3700">
                <a:solidFill>
                  <a:schemeClr val="tx1">
                    <a:lumMod val="85000"/>
                    <a:lumOff val="15000"/>
                  </a:schemeClr>
                </a:solidFill>
              </a:rPr>
              <a:t>Put thought into the content of your messages</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3146751-F852-4783-802F-C9FC436E8FF4}"/>
              </a:ext>
            </a:extLst>
          </p:cNvPr>
          <p:cNvGraphicFramePr>
            <a:graphicFrameLocks noGrp="1"/>
          </p:cNvGraphicFramePr>
          <p:nvPr>
            <p:ph idx="1"/>
            <p:extLst>
              <p:ext uri="{D42A27DB-BD31-4B8C-83A1-F6EECF244321}">
                <p14:modId xmlns:p14="http://schemas.microsoft.com/office/powerpoint/2010/main" val="37271864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829495"/>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4E0BC-AAA7-4289-8883-1955D57AF77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Enforcing </a:t>
            </a:r>
            <a:r>
              <a:rPr lang="en-US" sz="6600" b="0" kern="1200" cap="all" dirty="0" err="1">
                <a:solidFill>
                  <a:srgbClr val="FFFFFF">
                    <a:alpha val="90000"/>
                  </a:srgbClr>
                </a:solidFill>
                <a:latin typeface="+mj-lt"/>
                <a:ea typeface="+mj-ea"/>
                <a:cs typeface="+mj-cs"/>
              </a:rPr>
              <a:t>api</a:t>
            </a:r>
            <a:r>
              <a:rPr lang="en-US" sz="6600" b="0" kern="1200" cap="all" dirty="0">
                <a:solidFill>
                  <a:srgbClr val="FFFFFF">
                    <a:alpha val="90000"/>
                  </a:srgbClr>
                </a:solidFill>
                <a:latin typeface="+mj-lt"/>
                <a:ea typeface="+mj-ea"/>
                <a:cs typeface="+mj-cs"/>
              </a:rPr>
              <a:t> standards with analyzers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Content Placeholder 2">
            <a:extLst>
              <a:ext uri="{FF2B5EF4-FFF2-40B4-BE49-F238E27FC236}">
                <a16:creationId xmlns:a16="http://schemas.microsoft.com/office/drawing/2014/main" id="{7501B6A9-83F0-4E00-9FE4-B8D6B46307A9}"/>
              </a:ext>
            </a:extLst>
          </p:cNvPr>
          <p:cNvSpPr>
            <a:spLocks noGrp="1"/>
          </p:cNvSpPr>
          <p:nvPr>
            <p:ph idx="1"/>
          </p:nvPr>
        </p:nvSpPr>
        <p:spPr>
          <a:xfrm>
            <a:off x="7534655" y="1066800"/>
            <a:ext cx="3405015"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Demo</a:t>
            </a:r>
          </a:p>
        </p:txBody>
      </p:sp>
    </p:spTree>
    <p:extLst>
      <p:ext uri="{BB962C8B-B14F-4D97-AF65-F5344CB8AC3E}">
        <p14:creationId xmlns:p14="http://schemas.microsoft.com/office/powerpoint/2010/main" val="14112374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C22F-C558-4EE7-82F6-AEC748911E26}"/>
              </a:ext>
            </a:extLst>
          </p:cNvPr>
          <p:cNvSpPr>
            <a:spLocks noGrp="1"/>
          </p:cNvSpPr>
          <p:nvPr>
            <p:ph type="title"/>
          </p:nvPr>
        </p:nvSpPr>
        <p:spPr/>
        <p:txBody>
          <a:bodyPr/>
          <a:lstStyle/>
          <a:p>
            <a:r>
              <a:rPr lang="en-US" dirty="0"/>
              <a:t>What Architecture</a:t>
            </a:r>
          </a:p>
        </p:txBody>
      </p:sp>
      <p:sp>
        <p:nvSpPr>
          <p:cNvPr id="3" name="Content Placeholder 2">
            <a:extLst>
              <a:ext uri="{FF2B5EF4-FFF2-40B4-BE49-F238E27FC236}">
                <a16:creationId xmlns:a16="http://schemas.microsoft.com/office/drawing/2014/main" id="{7132B4DD-B3AC-429C-AAF4-E3EA71E7995C}"/>
              </a:ext>
            </a:extLst>
          </p:cNvPr>
          <p:cNvSpPr>
            <a:spLocks noGrp="1"/>
          </p:cNvSpPr>
          <p:nvPr>
            <p:ph idx="1"/>
          </p:nvPr>
        </p:nvSpPr>
        <p:spPr/>
        <p:txBody>
          <a:bodyPr/>
          <a:lstStyle/>
          <a:p>
            <a:r>
              <a:rPr lang="en-US" dirty="0"/>
              <a:t>Remote method invocation (Web Methods, CORBA, etc.)</a:t>
            </a:r>
          </a:p>
          <a:p>
            <a:r>
              <a:rPr lang="en-US" dirty="0"/>
              <a:t>Event Driven</a:t>
            </a:r>
          </a:p>
          <a:p>
            <a:r>
              <a:rPr lang="en-US" dirty="0"/>
              <a:t>SOAP</a:t>
            </a:r>
          </a:p>
          <a:p>
            <a:r>
              <a:rPr lang="en-US" dirty="0"/>
              <a:t>REST</a:t>
            </a:r>
          </a:p>
          <a:p>
            <a:r>
              <a:rPr lang="en-US" dirty="0" err="1"/>
              <a:t>GraphQL</a:t>
            </a:r>
            <a:endParaRPr lang="en-US" dirty="0"/>
          </a:p>
        </p:txBody>
      </p:sp>
    </p:spTree>
    <p:extLst>
      <p:ext uri="{BB962C8B-B14F-4D97-AF65-F5344CB8AC3E}">
        <p14:creationId xmlns:p14="http://schemas.microsoft.com/office/powerpoint/2010/main" val="237962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C413A5-B532-4316-827A-DECFAA1C89D2}"/>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Rest Maturity</a:t>
            </a:r>
          </a:p>
        </p:txBody>
      </p:sp>
      <p:sp>
        <p:nvSpPr>
          <p:cNvPr id="3" name="Content Placeholder 2">
            <a:extLst>
              <a:ext uri="{FF2B5EF4-FFF2-40B4-BE49-F238E27FC236}">
                <a16:creationId xmlns:a16="http://schemas.microsoft.com/office/drawing/2014/main" id="{3BA009D1-D858-4479-B94A-306EBF98840A}"/>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 Richardson Maturity Model describes 4 levels of building RESTful APIs</a:t>
            </a:r>
          </a:p>
          <a:p>
            <a:r>
              <a:rPr lang="en-US" dirty="0">
                <a:solidFill>
                  <a:srgbClr val="FFFFFF"/>
                </a:solidFill>
              </a:rPr>
              <a:t>Each level is harder to achieve</a:t>
            </a:r>
          </a:p>
        </p:txBody>
      </p:sp>
      <p:pic>
        <p:nvPicPr>
          <p:cNvPr id="1026" name="Picture 2" descr="Understanding Richardson REST maturity model | SAP Blogs">
            <a:extLst>
              <a:ext uri="{FF2B5EF4-FFF2-40B4-BE49-F238E27FC236}">
                <a16:creationId xmlns:a16="http://schemas.microsoft.com/office/drawing/2014/main" id="{300C0614-D7BA-4450-B00B-AFF3E46A4D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3943" y="936141"/>
            <a:ext cx="6168079" cy="496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098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FE2F-BDE4-426D-A786-0736D86C37A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Why .net core</a:t>
            </a:r>
          </a:p>
        </p:txBody>
      </p:sp>
      <p:sp>
        <p:nvSpPr>
          <p:cNvPr id="31" name="Rectangle 3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330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5EB7-B4FC-C349-AE21-71D446A73FE6}"/>
              </a:ext>
            </a:extLst>
          </p:cNvPr>
          <p:cNvSpPr>
            <a:spLocks noGrp="1"/>
          </p:cNvSpPr>
          <p:nvPr>
            <p:ph type="title"/>
          </p:nvPr>
        </p:nvSpPr>
        <p:spPr/>
        <p:txBody>
          <a:bodyPr vert="horz" lIns="91440" tIns="45720" rIns="91440" bIns="45720" rtlCol="0" anchor="b">
            <a:normAutofit/>
          </a:bodyPr>
          <a:lstStyle/>
          <a:p>
            <a:r>
              <a:rPr lang="en-US" sz="3600" dirty="0">
                <a:solidFill>
                  <a:srgbClr val="FFFFFF"/>
                </a:solidFill>
              </a:rPr>
              <a:t>Most loved</a:t>
            </a:r>
          </a:p>
        </p:txBody>
      </p:sp>
      <p:pic>
        <p:nvPicPr>
          <p:cNvPr id="5" name="Content Placeholder 4" descr="A close up of a computer&#10;&#10;Description automatically generated">
            <a:extLst>
              <a:ext uri="{FF2B5EF4-FFF2-40B4-BE49-F238E27FC236}">
                <a16:creationId xmlns:a16="http://schemas.microsoft.com/office/drawing/2014/main" id="{FC2AB1DB-9036-4046-9AFB-F7BB0B666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868" y="590085"/>
            <a:ext cx="7850133" cy="5834466"/>
          </a:xfrm>
          <a:prstGeom prst="rect">
            <a:avLst/>
          </a:prstGeom>
        </p:spPr>
      </p:pic>
      <p:sp>
        <p:nvSpPr>
          <p:cNvPr id="6" name="Rectangle 5">
            <a:extLst>
              <a:ext uri="{FF2B5EF4-FFF2-40B4-BE49-F238E27FC236}">
                <a16:creationId xmlns:a16="http://schemas.microsoft.com/office/drawing/2014/main" id="{81C2689B-030F-CC46-87BB-8B6D41D4EFB6}"/>
              </a:ext>
            </a:extLst>
          </p:cNvPr>
          <p:cNvSpPr/>
          <p:nvPr/>
        </p:nvSpPr>
        <p:spPr>
          <a:xfrm>
            <a:off x="5949538" y="1472538"/>
            <a:ext cx="6145955" cy="34438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18A4C27-C643-6B4D-A5ED-0EDB69EE1284}"/>
              </a:ext>
            </a:extLst>
          </p:cNvPr>
          <p:cNvSpPr txBox="1"/>
          <p:nvPr/>
        </p:nvSpPr>
        <p:spPr>
          <a:xfrm>
            <a:off x="118754" y="6511834"/>
            <a:ext cx="9331401" cy="276999"/>
          </a:xfrm>
          <a:prstGeom prst="rect">
            <a:avLst/>
          </a:prstGeom>
          <a:noFill/>
        </p:spPr>
        <p:txBody>
          <a:bodyPr wrap="none" rtlCol="0">
            <a:spAutoFit/>
          </a:bodyPr>
          <a:lstStyle/>
          <a:p>
            <a:r>
              <a:rPr lang="en-US" sz="1200" i="1" dirty="0">
                <a:solidFill>
                  <a:schemeClr val="bg1">
                    <a:lumMod val="50000"/>
                  </a:schemeClr>
                </a:solidFill>
              </a:rPr>
              <a:t>Source: https://</a:t>
            </a:r>
            <a:r>
              <a:rPr lang="en-US" sz="1200" i="1" dirty="0" err="1">
                <a:solidFill>
                  <a:schemeClr val="bg1">
                    <a:lumMod val="50000"/>
                  </a:schemeClr>
                </a:solidFill>
              </a:rPr>
              <a:t>insights.stackoverflow.com</a:t>
            </a:r>
            <a:r>
              <a:rPr lang="en-US" sz="1200" i="1" dirty="0">
                <a:solidFill>
                  <a:schemeClr val="bg1">
                    <a:lumMod val="50000"/>
                  </a:schemeClr>
                </a:solidFill>
              </a:rPr>
              <a:t>/survey/2020#technology-most-loved-dreaded-and-wanted-web-frameworks-loved2</a:t>
            </a:r>
          </a:p>
        </p:txBody>
      </p:sp>
    </p:spTree>
    <p:extLst>
      <p:ext uri="{BB962C8B-B14F-4D97-AF65-F5344CB8AC3E}">
        <p14:creationId xmlns:p14="http://schemas.microsoft.com/office/powerpoint/2010/main" val="3001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ividendVTI">
  <a:themeElements>
    <a:clrScheme name="AnalogousFromDarkSeedLeftStep">
      <a:dk1>
        <a:srgbClr val="000000"/>
      </a:dk1>
      <a:lt1>
        <a:srgbClr val="FFFFFF"/>
      </a:lt1>
      <a:dk2>
        <a:srgbClr val="1B2430"/>
      </a:dk2>
      <a:lt2>
        <a:srgbClr val="F0F3F1"/>
      </a:lt2>
      <a:accent1>
        <a:srgbClr val="C34DA6"/>
      </a:accent1>
      <a:accent2>
        <a:srgbClr val="9D3BB1"/>
      </a:accent2>
      <a:accent3>
        <a:srgbClr val="7E4DC3"/>
      </a:accent3>
      <a:accent4>
        <a:srgbClr val="4444B5"/>
      </a:accent4>
      <a:accent5>
        <a:srgbClr val="4D7EC3"/>
      </a:accent5>
      <a:accent6>
        <a:srgbClr val="3B9EB1"/>
      </a:accent6>
      <a:hlink>
        <a:srgbClr val="3F5FBF"/>
      </a:hlink>
      <a:folHlink>
        <a:srgbClr val="7F7F7F"/>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1570</Words>
  <Application>Microsoft Office PowerPoint</Application>
  <PresentationFormat>Widescreen</PresentationFormat>
  <Paragraphs>229</Paragraphs>
  <Slides>51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Calibri</vt:lpstr>
      <vt:lpstr>Gill Sans MT</vt:lpstr>
      <vt:lpstr>Univers</vt:lpstr>
      <vt:lpstr>Univers Condensed</vt:lpstr>
      <vt:lpstr>Wingdings 2</vt:lpstr>
      <vt:lpstr>DividendVTI</vt:lpstr>
      <vt:lpstr>PowerPoint Presentation</vt:lpstr>
      <vt:lpstr>Simon Timms</vt:lpstr>
      <vt:lpstr>Patrick Ullrich</vt:lpstr>
      <vt:lpstr>What are we going to talk about</vt:lpstr>
      <vt:lpstr>Why APIS</vt:lpstr>
      <vt:lpstr>What Architecture</vt:lpstr>
      <vt:lpstr>Rest Maturity</vt:lpstr>
      <vt:lpstr>Why .net core</vt:lpstr>
      <vt:lpstr>Most loved</vt:lpstr>
      <vt:lpstr>Least dreaded</vt:lpstr>
      <vt:lpstr>Decently wanted</vt:lpstr>
      <vt:lpstr>.net Core</vt:lpstr>
      <vt:lpstr>Blazingly fast</vt:lpstr>
      <vt:lpstr>ASP.NET</vt:lpstr>
      <vt:lpstr>NODE.JS</vt:lpstr>
      <vt:lpstr>.NET Core</vt:lpstr>
      <vt:lpstr>tollbooth</vt:lpstr>
      <vt:lpstr>Issues with our tollbooth app</vt:lpstr>
      <vt:lpstr>Let’s fix it</vt:lpstr>
      <vt:lpstr>PowerPoint Presentation</vt:lpstr>
      <vt:lpstr>Start with amazing documentation</vt:lpstr>
      <vt:lpstr>Openapi specification (formerly swagger)</vt:lpstr>
      <vt:lpstr>Swagger ui</vt:lpstr>
      <vt:lpstr>Swagger ui</vt:lpstr>
      <vt:lpstr>Asp.net core swagger</vt:lpstr>
      <vt:lpstr>Status codes</vt:lpstr>
      <vt:lpstr>Common, but incorrect, patterns</vt:lpstr>
      <vt:lpstr>Return error messages inside of errors</vt:lpstr>
      <vt:lpstr>Better Errors</vt:lpstr>
      <vt:lpstr>Logging, logging, logging</vt:lpstr>
      <vt:lpstr>Logging is</vt:lpstr>
      <vt:lpstr>Add Logging middleware</vt:lpstr>
      <vt:lpstr>Gives you deep insights into your app</vt:lpstr>
      <vt:lpstr>Add application insights</vt:lpstr>
      <vt:lpstr>PowerPoint Presentation</vt:lpstr>
      <vt:lpstr>Why add security</vt:lpstr>
      <vt:lpstr>Mechanisms for authenticating APIs</vt:lpstr>
      <vt:lpstr>API Key</vt:lpstr>
      <vt:lpstr>Authentication Concept in .Net core</vt:lpstr>
      <vt:lpstr>Oauth flows</vt:lpstr>
      <vt:lpstr>Adding API keys</vt:lpstr>
      <vt:lpstr>PowerPoint Presentation</vt:lpstr>
      <vt:lpstr>HTTPS</vt:lpstr>
      <vt:lpstr>https adoption is growing</vt:lpstr>
      <vt:lpstr>Every year the number of sites increases</vt:lpstr>
      <vt:lpstr>Auto Redirect to https</vt:lpstr>
      <vt:lpstr>PowerPoint Presentation</vt:lpstr>
      <vt:lpstr>DTO</vt:lpstr>
      <vt:lpstr>PowerPoint Presentation</vt:lpstr>
      <vt:lpstr>Put thought into the content of your messages</vt:lpstr>
      <vt:lpstr>Enforcing api standards with analyzers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Timms</dc:creator>
  <cp:lastModifiedBy>Simon Timms</cp:lastModifiedBy>
  <cp:revision>1</cp:revision>
  <dcterms:created xsi:type="dcterms:W3CDTF">2020-10-14T16:16:18Z</dcterms:created>
  <dcterms:modified xsi:type="dcterms:W3CDTF">2020-10-14T16:18:01Z</dcterms:modified>
</cp:coreProperties>
</file>